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1"/>
  </p:notesMasterIdLst>
  <p:sldIdLst>
    <p:sldId id="256" r:id="rId2"/>
    <p:sldId id="266" r:id="rId3"/>
    <p:sldId id="258" r:id="rId4"/>
    <p:sldId id="261" r:id="rId5"/>
    <p:sldId id="257" r:id="rId6"/>
    <p:sldId id="260" r:id="rId7"/>
    <p:sldId id="262" r:id="rId8"/>
    <p:sldId id="263" r:id="rId9"/>
    <p:sldId id="264" r:id="rId10"/>
    <p:sldId id="284" r:id="rId11"/>
    <p:sldId id="265" r:id="rId12"/>
    <p:sldId id="268" r:id="rId13"/>
    <p:sldId id="269" r:id="rId14"/>
    <p:sldId id="270" r:id="rId15"/>
    <p:sldId id="271" r:id="rId16"/>
    <p:sldId id="272" r:id="rId17"/>
    <p:sldId id="274" r:id="rId18"/>
    <p:sldId id="275" r:id="rId19"/>
    <p:sldId id="276" r:id="rId20"/>
  </p:sldIdLst>
  <p:sldSz cx="9144000" cy="6858000" type="screen4x3"/>
  <p:notesSz cx="6858000" cy="9144000"/>
  <p:embeddedFontLst>
    <p:embeddedFont>
      <p:font typeface="Roboto Slab Regular" panose="020B0604020202020204" charset="0"/>
      <p:regular r:id="rId22"/>
      <p:bold r:id="rId23"/>
    </p:embeddedFont>
    <p:embeddedFont>
      <p:font typeface="Tahoma" panose="020B0604030504040204" pitchFamily="34" charset="0"/>
      <p:regular r:id="rId24"/>
      <p:bold r:id="rId25"/>
    </p:embeddedFont>
    <p:embeddedFont>
      <p:font typeface="Calibri" panose="020F0502020204030204" pitchFamily="34" charset="0"/>
      <p:regular r:id="rId26"/>
      <p:bold r:id="rId27"/>
      <p:italic r:id="rId28"/>
      <p:boldItalic r:id="rId29"/>
    </p:embeddedFont>
    <p:embeddedFont>
      <p:font typeface="Roboto Medium"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62085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 name="Google Shape;3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 name="Google Shape;4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cxnSp>
        <p:nvCxnSpPr>
          <p:cNvPr id="10" name="Google Shape;10;p2"/>
          <p:cNvCxnSpPr/>
          <p:nvPr/>
        </p:nvCxnSpPr>
        <p:spPr>
          <a:xfrm>
            <a:off x="4453752" y="5352768"/>
            <a:ext cx="424800" cy="0"/>
          </a:xfrm>
          <a:prstGeom prst="straightConnector1">
            <a:avLst/>
          </a:prstGeom>
          <a:noFill/>
          <a:ln w="38100" cap="flat" cmpd="sng">
            <a:solidFill>
              <a:schemeClr val="accent4"/>
            </a:solidFill>
            <a:prstDash val="solid"/>
            <a:round/>
            <a:headEnd type="none" w="sm" len="sm"/>
            <a:tailEnd type="none" w="sm" len="sm"/>
          </a:ln>
        </p:spPr>
      </p:cxnSp>
      <p:sp>
        <p:nvSpPr>
          <p:cNvPr id="11" name="Google Shape;11;p2"/>
          <p:cNvSpPr txBox="1">
            <a:spLocks noGrp="1"/>
          </p:cNvSpPr>
          <p:nvPr>
            <p:ph type="ctrTitle"/>
          </p:nvPr>
        </p:nvSpPr>
        <p:spPr>
          <a:xfrm>
            <a:off x="3014227" y="2903484"/>
            <a:ext cx="5783400" cy="19431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FFFFFF"/>
              </a:buClr>
              <a:buSzPts val="4500"/>
              <a:buFont typeface="Roboto"/>
              <a:buNone/>
              <a:defRPr sz="4500" b="1">
                <a:solidFill>
                  <a:srgbClr val="FFFFFF"/>
                </a:solidFill>
                <a:latin typeface="Roboto"/>
                <a:ea typeface="Roboto"/>
                <a:cs typeface="Roboto"/>
                <a:sym typeface="Roboto"/>
              </a:defRPr>
            </a:lvl1pPr>
            <a:lvl2pPr lvl="1" algn="ctr">
              <a:spcBef>
                <a:spcPts val="0"/>
              </a:spcBef>
              <a:spcAft>
                <a:spcPts val="0"/>
              </a:spcAft>
              <a:buClr>
                <a:srgbClr val="FFFFFF"/>
              </a:buClr>
              <a:buSzPts val="4500"/>
              <a:buFont typeface="Roboto"/>
              <a:buNone/>
              <a:defRPr sz="4500" b="1">
                <a:solidFill>
                  <a:srgbClr val="FFFFFF"/>
                </a:solidFill>
                <a:latin typeface="Roboto"/>
                <a:ea typeface="Roboto"/>
                <a:cs typeface="Roboto"/>
                <a:sym typeface="Roboto"/>
              </a:defRPr>
            </a:lvl2pPr>
            <a:lvl3pPr lvl="2" algn="ctr">
              <a:spcBef>
                <a:spcPts val="0"/>
              </a:spcBef>
              <a:spcAft>
                <a:spcPts val="0"/>
              </a:spcAft>
              <a:buClr>
                <a:srgbClr val="FFFFFF"/>
              </a:buClr>
              <a:buSzPts val="4500"/>
              <a:buFont typeface="Roboto"/>
              <a:buNone/>
              <a:defRPr sz="4500" b="1">
                <a:solidFill>
                  <a:srgbClr val="FFFFFF"/>
                </a:solidFill>
                <a:latin typeface="Roboto"/>
                <a:ea typeface="Roboto"/>
                <a:cs typeface="Roboto"/>
                <a:sym typeface="Roboto"/>
              </a:defRPr>
            </a:lvl3pPr>
            <a:lvl4pPr lvl="3" algn="ctr">
              <a:spcBef>
                <a:spcPts val="0"/>
              </a:spcBef>
              <a:spcAft>
                <a:spcPts val="0"/>
              </a:spcAft>
              <a:buClr>
                <a:srgbClr val="FFFFFF"/>
              </a:buClr>
              <a:buSzPts val="4500"/>
              <a:buFont typeface="Roboto"/>
              <a:buNone/>
              <a:defRPr sz="4500" b="1">
                <a:solidFill>
                  <a:srgbClr val="FFFFFF"/>
                </a:solidFill>
                <a:latin typeface="Roboto"/>
                <a:ea typeface="Roboto"/>
                <a:cs typeface="Roboto"/>
                <a:sym typeface="Roboto"/>
              </a:defRPr>
            </a:lvl4pPr>
            <a:lvl5pPr lvl="4" algn="ctr">
              <a:spcBef>
                <a:spcPts val="0"/>
              </a:spcBef>
              <a:spcAft>
                <a:spcPts val="0"/>
              </a:spcAft>
              <a:buClr>
                <a:srgbClr val="FFFFFF"/>
              </a:buClr>
              <a:buSzPts val="4500"/>
              <a:buFont typeface="Roboto"/>
              <a:buNone/>
              <a:defRPr sz="4500" b="1">
                <a:solidFill>
                  <a:srgbClr val="FFFFFF"/>
                </a:solidFill>
                <a:latin typeface="Roboto"/>
                <a:ea typeface="Roboto"/>
                <a:cs typeface="Roboto"/>
                <a:sym typeface="Roboto"/>
              </a:defRPr>
            </a:lvl5pPr>
            <a:lvl6pPr lvl="5" algn="ctr">
              <a:spcBef>
                <a:spcPts val="0"/>
              </a:spcBef>
              <a:spcAft>
                <a:spcPts val="0"/>
              </a:spcAft>
              <a:buClr>
                <a:srgbClr val="FFFFFF"/>
              </a:buClr>
              <a:buSzPts val="4500"/>
              <a:buFont typeface="Roboto"/>
              <a:buNone/>
              <a:defRPr sz="4500" b="1">
                <a:solidFill>
                  <a:srgbClr val="FFFFFF"/>
                </a:solidFill>
                <a:latin typeface="Roboto"/>
                <a:ea typeface="Roboto"/>
                <a:cs typeface="Roboto"/>
                <a:sym typeface="Roboto"/>
              </a:defRPr>
            </a:lvl6pPr>
            <a:lvl7pPr lvl="6" algn="ctr">
              <a:spcBef>
                <a:spcPts val="0"/>
              </a:spcBef>
              <a:spcAft>
                <a:spcPts val="0"/>
              </a:spcAft>
              <a:buClr>
                <a:srgbClr val="FFFFFF"/>
              </a:buClr>
              <a:buSzPts val="4500"/>
              <a:buFont typeface="Roboto"/>
              <a:buNone/>
              <a:defRPr sz="4500" b="1">
                <a:solidFill>
                  <a:srgbClr val="FFFFFF"/>
                </a:solidFill>
                <a:latin typeface="Roboto"/>
                <a:ea typeface="Roboto"/>
                <a:cs typeface="Roboto"/>
                <a:sym typeface="Roboto"/>
              </a:defRPr>
            </a:lvl7pPr>
            <a:lvl8pPr lvl="7" algn="ctr">
              <a:spcBef>
                <a:spcPts val="0"/>
              </a:spcBef>
              <a:spcAft>
                <a:spcPts val="0"/>
              </a:spcAft>
              <a:buClr>
                <a:srgbClr val="FFFFFF"/>
              </a:buClr>
              <a:buSzPts val="4500"/>
              <a:buFont typeface="Roboto"/>
              <a:buNone/>
              <a:defRPr sz="4500" b="1">
                <a:solidFill>
                  <a:srgbClr val="FFFFFF"/>
                </a:solidFill>
                <a:latin typeface="Roboto"/>
                <a:ea typeface="Roboto"/>
                <a:cs typeface="Roboto"/>
                <a:sym typeface="Roboto"/>
              </a:defRPr>
            </a:lvl8pPr>
            <a:lvl9pPr lvl="8" algn="ctr">
              <a:spcBef>
                <a:spcPts val="0"/>
              </a:spcBef>
              <a:spcAft>
                <a:spcPts val="0"/>
              </a:spcAft>
              <a:buClr>
                <a:srgbClr val="FFFFFF"/>
              </a:buClr>
              <a:buSzPts val="4500"/>
              <a:buFont typeface="Roboto"/>
              <a:buNone/>
              <a:defRPr sz="4500" b="1">
                <a:solidFill>
                  <a:srgbClr val="FFFFFF"/>
                </a:solidFill>
                <a:latin typeface="Roboto"/>
                <a:ea typeface="Roboto"/>
                <a:cs typeface="Roboto"/>
                <a:sym typeface="Roboto"/>
              </a:defRPr>
            </a:lvl9pPr>
          </a:lstStyle>
          <a:p>
            <a:endParaRPr/>
          </a:p>
        </p:txBody>
      </p:sp>
      <p:sp>
        <p:nvSpPr>
          <p:cNvPr id="12" name="Google Shape;12;p2"/>
          <p:cNvSpPr txBox="1">
            <a:spLocks noGrp="1"/>
          </p:cNvSpPr>
          <p:nvPr>
            <p:ph type="subTitle" idx="1"/>
          </p:nvPr>
        </p:nvSpPr>
        <p:spPr>
          <a:xfrm>
            <a:off x="2825902" y="5352783"/>
            <a:ext cx="5783400" cy="1212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EFEFEF"/>
              </a:buClr>
              <a:buSzPts val="2500"/>
              <a:buFont typeface="Roboto Medium"/>
              <a:buNone/>
              <a:defRPr sz="2500">
                <a:solidFill>
                  <a:srgbClr val="EFEFEF"/>
                </a:solidFill>
                <a:latin typeface="Roboto Medium"/>
                <a:ea typeface="Roboto Medium"/>
                <a:cs typeface="Roboto Medium"/>
                <a:sym typeface="Roboto Medium"/>
              </a:defRPr>
            </a:lvl1pPr>
            <a:lvl2pPr lvl="1" algn="ctr">
              <a:lnSpc>
                <a:spcPct val="100000"/>
              </a:lnSpc>
              <a:spcBef>
                <a:spcPts val="0"/>
              </a:spcBef>
              <a:spcAft>
                <a:spcPts val="0"/>
              </a:spcAft>
              <a:buClr>
                <a:srgbClr val="EFEFEF"/>
              </a:buClr>
              <a:buSzPts val="2500"/>
              <a:buFont typeface="Roboto Medium"/>
              <a:buNone/>
              <a:defRPr sz="2500">
                <a:solidFill>
                  <a:srgbClr val="EFEFEF"/>
                </a:solidFill>
                <a:latin typeface="Roboto Medium"/>
                <a:ea typeface="Roboto Medium"/>
                <a:cs typeface="Roboto Medium"/>
                <a:sym typeface="Roboto Medium"/>
              </a:defRPr>
            </a:lvl2pPr>
            <a:lvl3pPr lvl="2" algn="ctr">
              <a:lnSpc>
                <a:spcPct val="100000"/>
              </a:lnSpc>
              <a:spcBef>
                <a:spcPts val="0"/>
              </a:spcBef>
              <a:spcAft>
                <a:spcPts val="0"/>
              </a:spcAft>
              <a:buClr>
                <a:srgbClr val="EFEFEF"/>
              </a:buClr>
              <a:buSzPts val="2500"/>
              <a:buFont typeface="Roboto Medium"/>
              <a:buNone/>
              <a:defRPr sz="2500">
                <a:solidFill>
                  <a:srgbClr val="EFEFEF"/>
                </a:solidFill>
                <a:latin typeface="Roboto Medium"/>
                <a:ea typeface="Roboto Medium"/>
                <a:cs typeface="Roboto Medium"/>
                <a:sym typeface="Roboto Medium"/>
              </a:defRPr>
            </a:lvl3pPr>
            <a:lvl4pPr lvl="3" algn="ctr">
              <a:lnSpc>
                <a:spcPct val="100000"/>
              </a:lnSpc>
              <a:spcBef>
                <a:spcPts val="0"/>
              </a:spcBef>
              <a:spcAft>
                <a:spcPts val="0"/>
              </a:spcAft>
              <a:buClr>
                <a:srgbClr val="EFEFEF"/>
              </a:buClr>
              <a:buSzPts val="2500"/>
              <a:buFont typeface="Roboto Medium"/>
              <a:buNone/>
              <a:defRPr sz="2500">
                <a:solidFill>
                  <a:srgbClr val="EFEFEF"/>
                </a:solidFill>
                <a:latin typeface="Roboto Medium"/>
                <a:ea typeface="Roboto Medium"/>
                <a:cs typeface="Roboto Medium"/>
                <a:sym typeface="Roboto Medium"/>
              </a:defRPr>
            </a:lvl4pPr>
            <a:lvl5pPr lvl="4" algn="ctr">
              <a:lnSpc>
                <a:spcPct val="100000"/>
              </a:lnSpc>
              <a:spcBef>
                <a:spcPts val="0"/>
              </a:spcBef>
              <a:spcAft>
                <a:spcPts val="0"/>
              </a:spcAft>
              <a:buClr>
                <a:srgbClr val="EFEFEF"/>
              </a:buClr>
              <a:buSzPts val="2500"/>
              <a:buFont typeface="Roboto Medium"/>
              <a:buNone/>
              <a:defRPr sz="2500">
                <a:solidFill>
                  <a:srgbClr val="EFEFEF"/>
                </a:solidFill>
                <a:latin typeface="Roboto Medium"/>
                <a:ea typeface="Roboto Medium"/>
                <a:cs typeface="Roboto Medium"/>
                <a:sym typeface="Roboto Medium"/>
              </a:defRPr>
            </a:lvl5pPr>
            <a:lvl6pPr lvl="5" algn="ctr">
              <a:lnSpc>
                <a:spcPct val="100000"/>
              </a:lnSpc>
              <a:spcBef>
                <a:spcPts val="0"/>
              </a:spcBef>
              <a:spcAft>
                <a:spcPts val="0"/>
              </a:spcAft>
              <a:buClr>
                <a:srgbClr val="EFEFEF"/>
              </a:buClr>
              <a:buSzPts val="2500"/>
              <a:buFont typeface="Roboto Medium"/>
              <a:buNone/>
              <a:defRPr sz="2500">
                <a:solidFill>
                  <a:srgbClr val="EFEFEF"/>
                </a:solidFill>
                <a:latin typeface="Roboto Medium"/>
                <a:ea typeface="Roboto Medium"/>
                <a:cs typeface="Roboto Medium"/>
                <a:sym typeface="Roboto Medium"/>
              </a:defRPr>
            </a:lvl6pPr>
            <a:lvl7pPr lvl="6" algn="ctr">
              <a:lnSpc>
                <a:spcPct val="100000"/>
              </a:lnSpc>
              <a:spcBef>
                <a:spcPts val="0"/>
              </a:spcBef>
              <a:spcAft>
                <a:spcPts val="0"/>
              </a:spcAft>
              <a:buClr>
                <a:srgbClr val="EFEFEF"/>
              </a:buClr>
              <a:buSzPts val="2500"/>
              <a:buFont typeface="Roboto Medium"/>
              <a:buNone/>
              <a:defRPr sz="2500">
                <a:solidFill>
                  <a:srgbClr val="EFEFEF"/>
                </a:solidFill>
                <a:latin typeface="Roboto Medium"/>
                <a:ea typeface="Roboto Medium"/>
                <a:cs typeface="Roboto Medium"/>
                <a:sym typeface="Roboto Medium"/>
              </a:defRPr>
            </a:lvl7pPr>
            <a:lvl8pPr lvl="7" algn="ctr">
              <a:lnSpc>
                <a:spcPct val="100000"/>
              </a:lnSpc>
              <a:spcBef>
                <a:spcPts val="0"/>
              </a:spcBef>
              <a:spcAft>
                <a:spcPts val="0"/>
              </a:spcAft>
              <a:buClr>
                <a:srgbClr val="EFEFEF"/>
              </a:buClr>
              <a:buSzPts val="2500"/>
              <a:buFont typeface="Roboto Medium"/>
              <a:buNone/>
              <a:defRPr sz="2500">
                <a:solidFill>
                  <a:srgbClr val="EFEFEF"/>
                </a:solidFill>
                <a:latin typeface="Roboto Medium"/>
                <a:ea typeface="Roboto Medium"/>
                <a:cs typeface="Roboto Medium"/>
                <a:sym typeface="Roboto Medium"/>
              </a:defRPr>
            </a:lvl8pPr>
            <a:lvl9pPr lvl="8" algn="ctr">
              <a:lnSpc>
                <a:spcPct val="100000"/>
              </a:lnSpc>
              <a:spcBef>
                <a:spcPts val="0"/>
              </a:spcBef>
              <a:spcAft>
                <a:spcPts val="0"/>
              </a:spcAft>
              <a:buClr>
                <a:srgbClr val="EFEFEF"/>
              </a:buClr>
              <a:buSzPts val="2500"/>
              <a:buFont typeface="Roboto Medium"/>
              <a:buNone/>
              <a:defRPr sz="2500">
                <a:solidFill>
                  <a:srgbClr val="EFEFEF"/>
                </a:solidFill>
                <a:latin typeface="Roboto Medium"/>
                <a:ea typeface="Roboto Medium"/>
                <a:cs typeface="Roboto Medium"/>
                <a:sym typeface="Roboto Medium"/>
              </a:defRPr>
            </a:lvl9pPr>
          </a:lstStyle>
          <a:p>
            <a:endParaRPr/>
          </a:p>
        </p:txBody>
      </p:sp>
      <p:sp>
        <p:nvSpPr>
          <p:cNvPr id="13" name="Google Shape;13;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AR"/>
              <a:pPr marL="0" lvl="0" indent="0" algn="r" rtl="0">
                <a:spcBef>
                  <a:spcPts val="0"/>
                </a:spcBef>
                <a:spcAft>
                  <a:spcPts val="0"/>
                </a:spcAft>
                <a:buNone/>
              </a:pPr>
              <a:t>‹Nº›</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cxnSp>
        <p:nvCxnSpPr>
          <p:cNvPr id="15" name="Google Shape;15;p3"/>
          <p:cNvCxnSpPr/>
          <p:nvPr/>
        </p:nvCxnSpPr>
        <p:spPr>
          <a:xfrm>
            <a:off x="4359602" y="3756618"/>
            <a:ext cx="424800" cy="0"/>
          </a:xfrm>
          <a:prstGeom prst="straightConnector1">
            <a:avLst/>
          </a:prstGeom>
          <a:noFill/>
          <a:ln w="38100" cap="flat" cmpd="sng">
            <a:solidFill>
              <a:schemeClr val="accent4"/>
            </a:solidFill>
            <a:prstDash val="solid"/>
            <a:round/>
            <a:headEnd type="none" w="sm" len="sm"/>
            <a:tailEnd type="none" w="sm" len="sm"/>
          </a:ln>
        </p:spPr>
      </p:cxnSp>
      <p:sp>
        <p:nvSpPr>
          <p:cNvPr id="16" name="Google Shape;16;p3"/>
          <p:cNvSpPr txBox="1">
            <a:spLocks noGrp="1"/>
          </p:cNvSpPr>
          <p:nvPr>
            <p:ph type="title"/>
          </p:nvPr>
        </p:nvSpPr>
        <p:spPr>
          <a:xfrm>
            <a:off x="480750" y="2353267"/>
            <a:ext cx="8222100" cy="12099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7" name="Google Shape;17;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AR"/>
              <a:pPr marL="0" lvl="0" indent="0" algn="r" rtl="0">
                <a:spcBef>
                  <a:spcPts val="0"/>
                </a:spcBef>
                <a:spcAft>
                  <a:spcPts val="0"/>
                </a:spcAft>
                <a:buNone/>
              </a:pPr>
              <a:t>‹Nº›</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ull Stack"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cxnSp>
        <p:nvCxnSpPr>
          <p:cNvPr id="19" name="Google Shape;19;p4"/>
          <p:cNvCxnSpPr/>
          <p:nvPr/>
        </p:nvCxnSpPr>
        <p:spPr>
          <a:xfrm>
            <a:off x="4411913" y="1525403"/>
            <a:ext cx="424800" cy="0"/>
          </a:xfrm>
          <a:prstGeom prst="straightConnector1">
            <a:avLst/>
          </a:prstGeom>
          <a:noFill/>
          <a:ln w="38100" cap="flat" cmpd="sng">
            <a:solidFill>
              <a:schemeClr val="accent4"/>
            </a:solidFill>
            <a:prstDash val="solid"/>
            <a:round/>
            <a:headEnd type="none" w="sm" len="sm"/>
            <a:tailEnd type="none" w="sm" len="sm"/>
          </a:ln>
        </p:spPr>
      </p:cxnSp>
      <p:sp>
        <p:nvSpPr>
          <p:cNvPr id="20" name="Google Shape;20;p4"/>
          <p:cNvSpPr txBox="1">
            <a:spLocks noGrp="1"/>
          </p:cNvSpPr>
          <p:nvPr>
            <p:ph type="title"/>
          </p:nvPr>
        </p:nvSpPr>
        <p:spPr>
          <a:xfrm>
            <a:off x="1836125" y="610700"/>
            <a:ext cx="6450000" cy="914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sz="3200"/>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1" name="Google Shape;21;p4"/>
          <p:cNvSpPr txBox="1">
            <a:spLocks noGrp="1"/>
          </p:cNvSpPr>
          <p:nvPr>
            <p:ph type="body" idx="1"/>
          </p:nvPr>
        </p:nvSpPr>
        <p:spPr>
          <a:xfrm>
            <a:off x="492575" y="1986425"/>
            <a:ext cx="8263500" cy="4105200"/>
          </a:xfrm>
          <a:prstGeom prst="rect">
            <a:avLst/>
          </a:prstGeom>
        </p:spPr>
        <p:txBody>
          <a:bodyPr spcFirstLastPara="1" wrap="square" lIns="91425" tIns="91425" rIns="91425" bIns="91425" anchor="t" anchorCtr="0">
            <a:normAutofit/>
          </a:bodyPr>
          <a:lstStyle>
            <a:lvl1pPr marL="457200" lvl="0" indent="-374650">
              <a:spcBef>
                <a:spcPts val="0"/>
              </a:spcBef>
              <a:spcAft>
                <a:spcPts val="0"/>
              </a:spcAft>
              <a:buSzPts val="2300"/>
              <a:buChar char="●"/>
              <a:defRPr sz="2300"/>
            </a:lvl1pPr>
            <a:lvl2pPr marL="914400" lvl="1" indent="-361950">
              <a:spcBef>
                <a:spcPts val="0"/>
              </a:spcBef>
              <a:spcAft>
                <a:spcPts val="0"/>
              </a:spcAft>
              <a:buSzPts val="2100"/>
              <a:buChar char="○"/>
              <a:defRPr sz="2100"/>
            </a:lvl2pPr>
            <a:lvl3pPr marL="1371600" lvl="2" indent="-361950">
              <a:spcBef>
                <a:spcPts val="0"/>
              </a:spcBef>
              <a:spcAft>
                <a:spcPts val="0"/>
              </a:spcAft>
              <a:buSzPts val="2100"/>
              <a:buChar char="■"/>
              <a:defRPr sz="2100"/>
            </a:lvl3pPr>
            <a:lvl4pPr marL="1828800" lvl="3" indent="-361950">
              <a:spcBef>
                <a:spcPts val="0"/>
              </a:spcBef>
              <a:spcAft>
                <a:spcPts val="0"/>
              </a:spcAft>
              <a:buSzPts val="2100"/>
              <a:buChar char="●"/>
              <a:defRPr sz="2100"/>
            </a:lvl4pPr>
            <a:lvl5pPr marL="2286000" lvl="4" indent="-361950">
              <a:spcBef>
                <a:spcPts val="0"/>
              </a:spcBef>
              <a:spcAft>
                <a:spcPts val="0"/>
              </a:spcAft>
              <a:buSzPts val="2100"/>
              <a:buChar char="○"/>
              <a:defRPr sz="2100"/>
            </a:lvl5pPr>
            <a:lvl6pPr marL="2743200" lvl="5" indent="-361950">
              <a:spcBef>
                <a:spcPts val="0"/>
              </a:spcBef>
              <a:spcAft>
                <a:spcPts val="0"/>
              </a:spcAft>
              <a:buSzPts val="2100"/>
              <a:buChar char="■"/>
              <a:defRPr sz="2100"/>
            </a:lvl6pPr>
            <a:lvl7pPr marL="3200400" lvl="6" indent="-361950">
              <a:spcBef>
                <a:spcPts val="0"/>
              </a:spcBef>
              <a:spcAft>
                <a:spcPts val="0"/>
              </a:spcAft>
              <a:buSzPts val="2100"/>
              <a:buChar char="●"/>
              <a:defRPr sz="2100"/>
            </a:lvl7pPr>
            <a:lvl8pPr marL="3657600" lvl="7" indent="-361950">
              <a:spcBef>
                <a:spcPts val="0"/>
              </a:spcBef>
              <a:spcAft>
                <a:spcPts val="0"/>
              </a:spcAft>
              <a:buSzPts val="2100"/>
              <a:buChar char="○"/>
              <a:defRPr sz="2100"/>
            </a:lvl8pPr>
            <a:lvl9pPr marL="4114800" lvl="8" indent="-361950">
              <a:spcBef>
                <a:spcPts val="0"/>
              </a:spcBef>
              <a:spcAft>
                <a:spcPts val="0"/>
              </a:spcAft>
              <a:buSzPts val="2100"/>
              <a:buChar char="■"/>
              <a:defRPr sz="2100"/>
            </a:lvl9pPr>
          </a:lstStyle>
          <a:p>
            <a:endParaRPr/>
          </a:p>
        </p:txBody>
      </p:sp>
      <p:sp>
        <p:nvSpPr>
          <p:cNvPr id="22" name="Google Shape;22;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AR"/>
              <a:pPr marL="0" lvl="0" indent="0" algn="r" rtl="0">
                <a:spcBef>
                  <a:spcPts val="0"/>
                </a:spcBef>
                <a:spcAft>
                  <a:spcPts val="0"/>
                </a:spcAft>
                <a:buNone/>
              </a:pPr>
              <a:t>‹Nº›</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itulo">
  <p:cSld name="TITLE_AND_TWO_COLUMNS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1836125" y="610700"/>
            <a:ext cx="6450000" cy="9147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32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5" name="Google Shape;25;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AR"/>
              <a:pPr marL="0" lvl="0" indent="0" algn="r" rtl="0">
                <a:spcBef>
                  <a:spcPts val="0"/>
                </a:spcBef>
                <a:spcAft>
                  <a:spcPts val="0"/>
                </a:spcAft>
                <a:buNone/>
              </a:pPr>
              <a:t>‹Nº›</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type="obj">
  <p:cSld name="OBJEC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8" name="Google Shape;28;p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29" name="Google Shape;29;p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0" name="Google Shape;30;p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dirty="0"/>
          </a:p>
        </p:txBody>
      </p:sp>
      <p:sp>
        <p:nvSpPr>
          <p:cNvPr id="31" name="Google Shape;31;p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AR"/>
              <a:pPr marL="0" lvl="0" indent="0" algn="r" rtl="0">
                <a:spcBef>
                  <a:spcPts val="0"/>
                </a:spcBef>
                <a:spcAft>
                  <a:spcPts val="0"/>
                </a:spcAft>
                <a:buNone/>
              </a:pPr>
              <a:t>‹Nº›</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36125" y="610700"/>
            <a:ext cx="6450000" cy="914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rgbClr val="434343"/>
              </a:buClr>
              <a:buSzPts val="3100"/>
              <a:buFont typeface="Roboto Slab Regular"/>
              <a:buNone/>
              <a:defRPr sz="3100">
                <a:solidFill>
                  <a:srgbClr val="434343"/>
                </a:solidFill>
                <a:latin typeface="Roboto Slab Regular"/>
                <a:ea typeface="Roboto Slab Regular"/>
                <a:cs typeface="Roboto Slab Regular"/>
                <a:sym typeface="Roboto Slab Regular"/>
              </a:defRPr>
            </a:lvl1pPr>
            <a:lvl2pPr lvl="1">
              <a:spcBef>
                <a:spcPts val="0"/>
              </a:spcBef>
              <a:spcAft>
                <a:spcPts val="0"/>
              </a:spcAft>
              <a:buClr>
                <a:schemeClr val="dk1"/>
              </a:buClr>
              <a:buSzPts val="3100"/>
              <a:buFont typeface="Roboto Slab Regular"/>
              <a:buNone/>
              <a:defRPr sz="3100">
                <a:solidFill>
                  <a:schemeClr val="dk1"/>
                </a:solidFill>
                <a:latin typeface="Roboto Slab Regular"/>
                <a:ea typeface="Roboto Slab Regular"/>
                <a:cs typeface="Roboto Slab Regular"/>
                <a:sym typeface="Roboto Slab Regular"/>
              </a:defRPr>
            </a:lvl2pPr>
            <a:lvl3pPr lvl="2">
              <a:spcBef>
                <a:spcPts val="0"/>
              </a:spcBef>
              <a:spcAft>
                <a:spcPts val="0"/>
              </a:spcAft>
              <a:buClr>
                <a:schemeClr val="dk1"/>
              </a:buClr>
              <a:buSzPts val="3100"/>
              <a:buFont typeface="Roboto Slab Regular"/>
              <a:buNone/>
              <a:defRPr sz="3100">
                <a:solidFill>
                  <a:schemeClr val="dk1"/>
                </a:solidFill>
                <a:latin typeface="Roboto Slab Regular"/>
                <a:ea typeface="Roboto Slab Regular"/>
                <a:cs typeface="Roboto Slab Regular"/>
                <a:sym typeface="Roboto Slab Regular"/>
              </a:defRPr>
            </a:lvl3pPr>
            <a:lvl4pPr lvl="3">
              <a:spcBef>
                <a:spcPts val="0"/>
              </a:spcBef>
              <a:spcAft>
                <a:spcPts val="0"/>
              </a:spcAft>
              <a:buClr>
                <a:schemeClr val="dk1"/>
              </a:buClr>
              <a:buSzPts val="3100"/>
              <a:buFont typeface="Roboto Slab Regular"/>
              <a:buNone/>
              <a:defRPr sz="3100">
                <a:solidFill>
                  <a:schemeClr val="dk1"/>
                </a:solidFill>
                <a:latin typeface="Roboto Slab Regular"/>
                <a:ea typeface="Roboto Slab Regular"/>
                <a:cs typeface="Roboto Slab Regular"/>
                <a:sym typeface="Roboto Slab Regular"/>
              </a:defRPr>
            </a:lvl4pPr>
            <a:lvl5pPr lvl="4">
              <a:spcBef>
                <a:spcPts val="0"/>
              </a:spcBef>
              <a:spcAft>
                <a:spcPts val="0"/>
              </a:spcAft>
              <a:buClr>
                <a:schemeClr val="dk1"/>
              </a:buClr>
              <a:buSzPts val="3100"/>
              <a:buFont typeface="Roboto Slab Regular"/>
              <a:buNone/>
              <a:defRPr sz="3100">
                <a:solidFill>
                  <a:schemeClr val="dk1"/>
                </a:solidFill>
                <a:latin typeface="Roboto Slab Regular"/>
                <a:ea typeface="Roboto Slab Regular"/>
                <a:cs typeface="Roboto Slab Regular"/>
                <a:sym typeface="Roboto Slab Regular"/>
              </a:defRPr>
            </a:lvl5pPr>
            <a:lvl6pPr lvl="5">
              <a:spcBef>
                <a:spcPts val="0"/>
              </a:spcBef>
              <a:spcAft>
                <a:spcPts val="0"/>
              </a:spcAft>
              <a:buClr>
                <a:schemeClr val="dk1"/>
              </a:buClr>
              <a:buSzPts val="3100"/>
              <a:buFont typeface="Roboto Slab Regular"/>
              <a:buNone/>
              <a:defRPr sz="3100">
                <a:solidFill>
                  <a:schemeClr val="dk1"/>
                </a:solidFill>
                <a:latin typeface="Roboto Slab Regular"/>
                <a:ea typeface="Roboto Slab Regular"/>
                <a:cs typeface="Roboto Slab Regular"/>
                <a:sym typeface="Roboto Slab Regular"/>
              </a:defRPr>
            </a:lvl6pPr>
            <a:lvl7pPr lvl="6">
              <a:spcBef>
                <a:spcPts val="0"/>
              </a:spcBef>
              <a:spcAft>
                <a:spcPts val="0"/>
              </a:spcAft>
              <a:buClr>
                <a:schemeClr val="dk1"/>
              </a:buClr>
              <a:buSzPts val="3100"/>
              <a:buFont typeface="Roboto Slab Regular"/>
              <a:buNone/>
              <a:defRPr sz="3100">
                <a:solidFill>
                  <a:schemeClr val="dk1"/>
                </a:solidFill>
                <a:latin typeface="Roboto Slab Regular"/>
                <a:ea typeface="Roboto Slab Regular"/>
                <a:cs typeface="Roboto Slab Regular"/>
                <a:sym typeface="Roboto Slab Regular"/>
              </a:defRPr>
            </a:lvl7pPr>
            <a:lvl8pPr lvl="7">
              <a:spcBef>
                <a:spcPts val="0"/>
              </a:spcBef>
              <a:spcAft>
                <a:spcPts val="0"/>
              </a:spcAft>
              <a:buClr>
                <a:schemeClr val="dk1"/>
              </a:buClr>
              <a:buSzPts val="3100"/>
              <a:buFont typeface="Roboto Slab Regular"/>
              <a:buNone/>
              <a:defRPr sz="3100">
                <a:solidFill>
                  <a:schemeClr val="dk1"/>
                </a:solidFill>
                <a:latin typeface="Roboto Slab Regular"/>
                <a:ea typeface="Roboto Slab Regular"/>
                <a:cs typeface="Roboto Slab Regular"/>
                <a:sym typeface="Roboto Slab Regular"/>
              </a:defRPr>
            </a:lvl8pPr>
            <a:lvl9pPr lvl="8">
              <a:spcBef>
                <a:spcPts val="0"/>
              </a:spcBef>
              <a:spcAft>
                <a:spcPts val="0"/>
              </a:spcAft>
              <a:buClr>
                <a:schemeClr val="dk1"/>
              </a:buClr>
              <a:buSzPts val="3100"/>
              <a:buFont typeface="Roboto Slab Regular"/>
              <a:buNone/>
              <a:defRPr sz="3100">
                <a:solidFill>
                  <a:schemeClr val="dk1"/>
                </a:solidFill>
                <a:latin typeface="Roboto Slab Regular"/>
                <a:ea typeface="Roboto Slab Regular"/>
                <a:cs typeface="Roboto Slab Regular"/>
                <a:sym typeface="Roboto Slab Regular"/>
              </a:defRPr>
            </a:lvl9pPr>
          </a:lstStyle>
          <a:p>
            <a:endParaRPr/>
          </a:p>
        </p:txBody>
      </p:sp>
      <p:sp>
        <p:nvSpPr>
          <p:cNvPr id="7" name="Google Shape;7;p1"/>
          <p:cNvSpPr txBox="1">
            <a:spLocks noGrp="1"/>
          </p:cNvSpPr>
          <p:nvPr>
            <p:ph type="body" idx="1"/>
          </p:nvPr>
        </p:nvSpPr>
        <p:spPr>
          <a:xfrm>
            <a:off x="387900" y="1986432"/>
            <a:ext cx="8368200" cy="410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666666"/>
              </a:buClr>
              <a:buSzPts val="1800"/>
              <a:buFont typeface="Roboto"/>
              <a:buChar char="●"/>
              <a:defRPr sz="1800">
                <a:solidFill>
                  <a:srgbClr val="666666"/>
                </a:solidFill>
                <a:latin typeface="Roboto"/>
                <a:ea typeface="Roboto"/>
                <a:cs typeface="Roboto"/>
                <a:sym typeface="Roboto"/>
              </a:defRPr>
            </a:lvl1pPr>
            <a:lvl2pPr marL="914400" lvl="1" indent="-317500">
              <a:lnSpc>
                <a:spcPct val="115000"/>
              </a:lnSpc>
              <a:spcBef>
                <a:spcPts val="0"/>
              </a:spcBef>
              <a:spcAft>
                <a:spcPts val="0"/>
              </a:spcAft>
              <a:buClr>
                <a:srgbClr val="666666"/>
              </a:buClr>
              <a:buSzPts val="1400"/>
              <a:buFont typeface="Roboto"/>
              <a:buChar char="○"/>
              <a:defRPr>
                <a:solidFill>
                  <a:srgbClr val="666666"/>
                </a:solidFill>
                <a:latin typeface="Roboto"/>
                <a:ea typeface="Roboto"/>
                <a:cs typeface="Roboto"/>
                <a:sym typeface="Roboto"/>
              </a:defRPr>
            </a:lvl2pPr>
            <a:lvl3pPr marL="1371600" lvl="2" indent="-317500">
              <a:lnSpc>
                <a:spcPct val="115000"/>
              </a:lnSpc>
              <a:spcBef>
                <a:spcPts val="0"/>
              </a:spcBef>
              <a:spcAft>
                <a:spcPts val="0"/>
              </a:spcAft>
              <a:buClr>
                <a:srgbClr val="666666"/>
              </a:buClr>
              <a:buSzPts val="1400"/>
              <a:buFont typeface="Roboto"/>
              <a:buChar char="■"/>
              <a:defRPr>
                <a:solidFill>
                  <a:srgbClr val="666666"/>
                </a:solidFill>
                <a:latin typeface="Roboto"/>
                <a:ea typeface="Roboto"/>
                <a:cs typeface="Roboto"/>
                <a:sym typeface="Roboto"/>
              </a:defRPr>
            </a:lvl3pPr>
            <a:lvl4pPr marL="1828800" lvl="3" indent="-317500">
              <a:lnSpc>
                <a:spcPct val="115000"/>
              </a:lnSpc>
              <a:spcBef>
                <a:spcPts val="0"/>
              </a:spcBef>
              <a:spcAft>
                <a:spcPts val="0"/>
              </a:spcAft>
              <a:buClr>
                <a:srgbClr val="666666"/>
              </a:buClr>
              <a:buSzPts val="1400"/>
              <a:buFont typeface="Roboto"/>
              <a:buChar char="●"/>
              <a:defRPr>
                <a:solidFill>
                  <a:srgbClr val="666666"/>
                </a:solidFill>
                <a:latin typeface="Roboto"/>
                <a:ea typeface="Roboto"/>
                <a:cs typeface="Roboto"/>
                <a:sym typeface="Roboto"/>
              </a:defRPr>
            </a:lvl4pPr>
            <a:lvl5pPr marL="2286000" lvl="4" indent="-317500">
              <a:lnSpc>
                <a:spcPct val="115000"/>
              </a:lnSpc>
              <a:spcBef>
                <a:spcPts val="0"/>
              </a:spcBef>
              <a:spcAft>
                <a:spcPts val="0"/>
              </a:spcAft>
              <a:buClr>
                <a:srgbClr val="666666"/>
              </a:buClr>
              <a:buSzPts val="1400"/>
              <a:buFont typeface="Roboto"/>
              <a:buChar char="○"/>
              <a:defRPr>
                <a:solidFill>
                  <a:srgbClr val="666666"/>
                </a:solidFill>
                <a:latin typeface="Roboto"/>
                <a:ea typeface="Roboto"/>
                <a:cs typeface="Roboto"/>
                <a:sym typeface="Roboto"/>
              </a:defRPr>
            </a:lvl5pPr>
            <a:lvl6pPr marL="2743200" lvl="5" indent="-317500">
              <a:lnSpc>
                <a:spcPct val="115000"/>
              </a:lnSpc>
              <a:spcBef>
                <a:spcPts val="0"/>
              </a:spcBef>
              <a:spcAft>
                <a:spcPts val="0"/>
              </a:spcAft>
              <a:buClr>
                <a:srgbClr val="666666"/>
              </a:buClr>
              <a:buSzPts val="1400"/>
              <a:buFont typeface="Roboto"/>
              <a:buChar char="■"/>
              <a:defRPr>
                <a:solidFill>
                  <a:srgbClr val="666666"/>
                </a:solidFill>
                <a:latin typeface="Roboto"/>
                <a:ea typeface="Roboto"/>
                <a:cs typeface="Roboto"/>
                <a:sym typeface="Roboto"/>
              </a:defRPr>
            </a:lvl6pPr>
            <a:lvl7pPr marL="3200400" lvl="6" indent="-317500">
              <a:lnSpc>
                <a:spcPct val="115000"/>
              </a:lnSpc>
              <a:spcBef>
                <a:spcPts val="0"/>
              </a:spcBef>
              <a:spcAft>
                <a:spcPts val="0"/>
              </a:spcAft>
              <a:buClr>
                <a:srgbClr val="666666"/>
              </a:buClr>
              <a:buSzPts val="1400"/>
              <a:buFont typeface="Roboto"/>
              <a:buChar char="●"/>
              <a:defRPr>
                <a:solidFill>
                  <a:srgbClr val="666666"/>
                </a:solidFill>
                <a:latin typeface="Roboto"/>
                <a:ea typeface="Roboto"/>
                <a:cs typeface="Roboto"/>
                <a:sym typeface="Roboto"/>
              </a:defRPr>
            </a:lvl7pPr>
            <a:lvl8pPr marL="3657600" lvl="7" indent="-317500">
              <a:lnSpc>
                <a:spcPct val="115000"/>
              </a:lnSpc>
              <a:spcBef>
                <a:spcPts val="0"/>
              </a:spcBef>
              <a:spcAft>
                <a:spcPts val="0"/>
              </a:spcAft>
              <a:buClr>
                <a:srgbClr val="666666"/>
              </a:buClr>
              <a:buSzPts val="1400"/>
              <a:buFont typeface="Roboto"/>
              <a:buChar char="○"/>
              <a:defRPr>
                <a:solidFill>
                  <a:srgbClr val="666666"/>
                </a:solidFill>
                <a:latin typeface="Roboto"/>
                <a:ea typeface="Roboto"/>
                <a:cs typeface="Roboto"/>
                <a:sym typeface="Roboto"/>
              </a:defRPr>
            </a:lvl8pPr>
            <a:lvl9pPr marL="4114800" lvl="8" indent="-317500">
              <a:lnSpc>
                <a:spcPct val="115000"/>
              </a:lnSpc>
              <a:spcBef>
                <a:spcPts val="0"/>
              </a:spcBef>
              <a:spcAft>
                <a:spcPts val="0"/>
              </a:spcAft>
              <a:buClr>
                <a:srgbClr val="666666"/>
              </a:buClr>
              <a:buSzPts val="1400"/>
              <a:buFont typeface="Roboto"/>
              <a:buChar char="■"/>
              <a:defRPr>
                <a:solidFill>
                  <a:srgbClr val="666666"/>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AR"/>
              <a:pPr marL="0" lvl="0" indent="0" algn="r" rtl="0">
                <a:spcBef>
                  <a:spcPts val="0"/>
                </a:spcBef>
                <a:spcAft>
                  <a:spcPts val="0"/>
                </a:spcAft>
                <a:buNone/>
              </a:pPr>
              <a:t>‹Nº›</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5.xml"/><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ctrTitle"/>
          </p:nvPr>
        </p:nvSpPr>
        <p:spPr>
          <a:xfrm>
            <a:off x="2236763" y="2461846"/>
            <a:ext cx="6659338" cy="218779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s-AR" dirty="0" smtClean="0"/>
              <a:t>Historia y evolución de los Sistemas Gestores de Bases de Datos</a:t>
            </a:r>
            <a:endParaRPr dirty="0"/>
          </a:p>
        </p:txBody>
      </p:sp>
      <p:sp>
        <p:nvSpPr>
          <p:cNvPr id="37" name="Google Shape;37;p7"/>
          <p:cNvSpPr txBox="1">
            <a:spLocks noGrp="1"/>
          </p:cNvSpPr>
          <p:nvPr>
            <p:ph type="subTitle" idx="1"/>
          </p:nvPr>
        </p:nvSpPr>
        <p:spPr>
          <a:xfrm>
            <a:off x="3008786" y="5437191"/>
            <a:ext cx="5783400" cy="97767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AR" dirty="0" smtClean="0"/>
              <a:t>Conceptos iniciales</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
        <p:cNvGrpSpPr/>
        <p:nvPr/>
      </p:nvGrpSpPr>
      <p:grpSpPr>
        <a:xfrm>
          <a:off x="0" y="0"/>
          <a:ext cx="0" cy="0"/>
          <a:chOff x="0" y="0"/>
          <a:chExt cx="0" cy="0"/>
        </a:xfrm>
      </p:grpSpPr>
      <p:pic>
        <p:nvPicPr>
          <p:cNvPr id="2058" name="Picture 10" descr="Vulnerabilidad crítica en Oracle Database - Una al Día"/>
          <p:cNvPicPr>
            <a:picLocks noChangeAspect="1" noChangeArrowheads="1"/>
          </p:cNvPicPr>
          <p:nvPr/>
        </p:nvPicPr>
        <p:blipFill>
          <a:blip r:embed="rId4"/>
          <a:srcRect r="837" b="10442"/>
          <a:stretch>
            <a:fillRect/>
          </a:stretch>
        </p:blipFill>
        <p:spPr bwMode="auto">
          <a:xfrm>
            <a:off x="6514171" y="4456313"/>
            <a:ext cx="2137460" cy="1930423"/>
          </a:xfrm>
          <a:prstGeom prst="rect">
            <a:avLst/>
          </a:prstGeom>
          <a:noFill/>
        </p:spPr>
      </p:pic>
      <p:sp>
        <p:nvSpPr>
          <p:cNvPr id="43" name="Google Shape;43;p8"/>
          <p:cNvSpPr txBox="1">
            <a:spLocks noGrp="1"/>
          </p:cNvSpPr>
          <p:nvPr>
            <p:ph type="body" idx="1"/>
          </p:nvPr>
        </p:nvSpPr>
        <p:spPr>
          <a:xfrm>
            <a:off x="3393279" y="2314572"/>
            <a:ext cx="2543175" cy="78581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r>
              <a:rPr lang="es-AR" sz="2400" b="1" dirty="0" smtClean="0">
                <a:solidFill>
                  <a:schemeClr val="tx1"/>
                </a:solidFill>
              </a:rPr>
              <a:t>CONDICIÓN</a:t>
            </a:r>
            <a:endParaRPr sz="2400" b="1" dirty="0">
              <a:solidFill>
                <a:schemeClr val="tx1"/>
              </a:solidFill>
            </a:endParaRPr>
          </a:p>
        </p:txBody>
      </p:sp>
      <p:sp>
        <p:nvSpPr>
          <p:cNvPr id="5" name="4 Rectángulo"/>
          <p:cNvSpPr/>
          <p:nvPr/>
        </p:nvSpPr>
        <p:spPr>
          <a:xfrm>
            <a:off x="253217" y="1223891"/>
            <a:ext cx="5767755" cy="5262979"/>
          </a:xfrm>
          <a:prstGeom prst="rect">
            <a:avLst/>
          </a:prstGeom>
        </p:spPr>
        <p:txBody>
          <a:bodyPr wrap="square">
            <a:spAutoFit/>
          </a:bodyPr>
          <a:lstStyle/>
          <a:p>
            <a:pPr>
              <a:buFont typeface="Wingdings" pitchFamily="2" charset="2"/>
              <a:buChar char="ü"/>
            </a:pPr>
            <a:r>
              <a:rPr lang="es-AR" sz="1600" dirty="0" smtClean="0">
                <a:latin typeface="Tahoma" pitchFamily="34" charset="0"/>
                <a:ea typeface="Tahoma" pitchFamily="34" charset="0"/>
                <a:cs typeface="Tahoma" pitchFamily="34" charset="0"/>
              </a:rPr>
              <a:t> La década está marcada por el hecho más relevante, la creación del Modelo Relacional – Entidad Relación por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Edward Codd</a:t>
            </a: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 Desarrollo de los MainFrames</a:t>
            </a:r>
          </a:p>
          <a:p>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 Desarrollo de los primeros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OLTP </a:t>
            </a:r>
            <a:r>
              <a:rPr lang="es-AR" sz="1600" dirty="0" smtClean="0">
                <a:latin typeface="Tahoma" pitchFamily="34" charset="0"/>
                <a:ea typeface="Tahoma" pitchFamily="34" charset="0"/>
                <a:cs typeface="Tahoma" pitchFamily="34" charset="0"/>
              </a:rPr>
              <a:t>(Aplicaciones On-line transaccionales)</a:t>
            </a: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 Lenguajes predominantes: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COBOL</a:t>
            </a:r>
            <a:r>
              <a:rPr lang="es-AR" sz="1600" dirty="0" smtClean="0">
                <a:latin typeface="Tahoma" pitchFamily="34" charset="0"/>
                <a:ea typeface="Tahoma" pitchFamily="34" charset="0"/>
                <a:cs typeface="Tahoma" pitchFamily="34" charset="0"/>
              </a:rPr>
              <a:t> y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PLI</a:t>
            </a:r>
          </a:p>
          <a:p>
            <a:pPr>
              <a:buFont typeface="Wingdings" pitchFamily="2" charset="2"/>
              <a:buChar char="ü"/>
            </a:pPr>
            <a:endParaRPr lang="es-AR" sz="1600" dirty="0" smtClean="0">
              <a:latin typeface="Tahoma" pitchFamily="34" charset="0"/>
              <a:ea typeface="Tahoma" pitchFamily="34" charset="0"/>
              <a:cs typeface="Tahoma" pitchFamily="34" charset="0"/>
            </a:endParaRPr>
          </a:p>
          <a:p>
            <a:r>
              <a:rPr lang="es-AR" sz="1600" dirty="0" smtClean="0">
                <a:latin typeface="Tahoma" pitchFamily="34" charset="0"/>
                <a:ea typeface="Tahoma" pitchFamily="34" charset="0"/>
                <a:cs typeface="Tahoma" pitchFamily="34" charset="0"/>
              </a:rPr>
              <a:t>Creación de la empresa </a:t>
            </a:r>
            <a:r>
              <a:rPr lang="es-AR" sz="1600" b="1" dirty="0" smtClean="0">
                <a:effectLst>
                  <a:outerShdw blurRad="38100" dist="38100" dir="2700000" algn="tl">
                    <a:srgbClr val="000000">
                      <a:alpha val="43137"/>
                    </a:srgbClr>
                  </a:outerShdw>
                </a:effectLst>
              </a:rPr>
              <a:t>Relational Software System</a:t>
            </a:r>
            <a:r>
              <a:rPr lang="es-AR" sz="1600" dirty="0" smtClean="0"/>
              <a:t> por parte de Lawrence J. Ellison. Empresa que más adelante se conoció como </a:t>
            </a:r>
            <a:r>
              <a:rPr lang="es-AR" sz="1600" b="1" dirty="0" smtClean="0">
                <a:effectLst>
                  <a:outerShdw blurRad="38100" dist="38100" dir="2700000" algn="tl">
                    <a:srgbClr val="000000">
                      <a:alpha val="43137"/>
                    </a:srgbClr>
                  </a:outerShdw>
                </a:effectLst>
              </a:rPr>
              <a:t>ORACLE</a:t>
            </a:r>
            <a:endPar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IBM para competir crea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System R</a:t>
            </a:r>
          </a:p>
          <a:p>
            <a:pPr>
              <a:buFont typeface="Wingdings" pitchFamily="2" charset="2"/>
              <a:buChar char="ü"/>
            </a:pPr>
            <a:endPar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Font typeface="Wingdings" pitchFamily="2" charset="2"/>
              <a:buChar char="ü"/>
            </a:pPr>
            <a:r>
              <a:rPr lang="es-AR" sz="1600" dirty="0" smtClean="0"/>
              <a:t> </a:t>
            </a:r>
            <a:r>
              <a:rPr lang="es-AR" sz="1600" b="1" dirty="0" smtClean="0">
                <a:effectLst>
                  <a:outerShdw blurRad="38100" dist="38100" dir="2700000" algn="tl">
                    <a:srgbClr val="000000">
                      <a:alpha val="43137"/>
                    </a:srgbClr>
                  </a:outerShdw>
                </a:effectLst>
              </a:rPr>
              <a:t>Ingres</a:t>
            </a:r>
            <a:r>
              <a:rPr lang="es-AR" sz="1600" dirty="0" smtClean="0"/>
              <a:t> utilizaba un lenguaje de consulta, llamado </a:t>
            </a:r>
            <a:r>
              <a:rPr lang="es-AR" sz="1600" b="1" dirty="0" smtClean="0">
                <a:effectLst>
                  <a:outerShdw blurRad="38100" dist="38100" dir="2700000" algn="tl">
                    <a:srgbClr val="000000">
                      <a:alpha val="43137"/>
                    </a:srgbClr>
                  </a:outerShdw>
                </a:effectLst>
              </a:rPr>
              <a:t>QUEL</a:t>
            </a:r>
            <a:r>
              <a:rPr lang="es-AR" sz="1600" dirty="0" smtClean="0"/>
              <a:t>, dando pie a la creación de sistemas como</a:t>
            </a:r>
          </a:p>
          <a:p>
            <a:r>
              <a:rPr lang="es-AR" sz="1600" b="1" dirty="0" smtClean="0">
                <a:effectLst>
                  <a:outerShdw blurRad="38100" dist="38100" dir="2700000" algn="tl">
                    <a:srgbClr val="000000">
                      <a:alpha val="43137"/>
                    </a:srgbClr>
                  </a:outerShdw>
                </a:effectLst>
              </a:rPr>
              <a:t>Ingres Corporación, MS SQL Server, Sybase, PACE Wang, y Britton Lee</a:t>
            </a:r>
            <a:endParaRPr lang="es-AR" sz="16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7" name="6 Rectángulo"/>
          <p:cNvSpPr/>
          <p:nvPr/>
        </p:nvSpPr>
        <p:spPr>
          <a:xfrm>
            <a:off x="1869656" y="475647"/>
            <a:ext cx="3424335" cy="523220"/>
          </a:xfrm>
          <a:prstGeom prst="rect">
            <a:avLst/>
          </a:prstGeom>
        </p:spPr>
        <p:txBody>
          <a:bodyPr wrap="none">
            <a:spAutoFit/>
          </a:bodyPr>
          <a:lstStyle/>
          <a:p>
            <a:r>
              <a:rPr lang="es-AR" sz="2800" b="1" dirty="0" smtClean="0">
                <a:solidFill>
                  <a:schemeClr val="bg2">
                    <a:lumMod val="90000"/>
                    <a:lumOff val="10000"/>
                  </a:schemeClr>
                </a:solidFill>
                <a:effectLst>
                  <a:outerShdw blurRad="38100" dist="38100" dir="2700000" algn="tl">
                    <a:srgbClr val="000000">
                      <a:alpha val="43137"/>
                    </a:srgbClr>
                  </a:outerShdw>
                </a:effectLst>
              </a:rPr>
              <a:t>Década de los 70´s</a:t>
            </a:r>
          </a:p>
        </p:txBody>
      </p:sp>
      <p:pic>
        <p:nvPicPr>
          <p:cNvPr id="2050" name="Picture 2" descr="Edgar Frank Codd - EcuRed"/>
          <p:cNvPicPr>
            <a:picLocks noChangeAspect="1" noChangeArrowheads="1"/>
          </p:cNvPicPr>
          <p:nvPr/>
        </p:nvPicPr>
        <p:blipFill>
          <a:blip r:embed="rId5"/>
          <a:srcRect/>
          <a:stretch>
            <a:fillRect/>
          </a:stretch>
        </p:blipFill>
        <p:spPr bwMode="auto">
          <a:xfrm>
            <a:off x="6612644" y="816243"/>
            <a:ext cx="1771699" cy="2531000"/>
          </a:xfrm>
          <a:prstGeom prst="rect">
            <a:avLst/>
          </a:prstGeom>
          <a:noFill/>
        </p:spPr>
      </p:pic>
      <p:pic>
        <p:nvPicPr>
          <p:cNvPr id="2052" name="Picture 4" descr="Database of Databases - Ingres"/>
          <p:cNvPicPr>
            <a:picLocks noChangeAspect="1" noChangeArrowheads="1"/>
          </p:cNvPicPr>
          <p:nvPr/>
        </p:nvPicPr>
        <p:blipFill>
          <a:blip r:embed="rId6"/>
          <a:srcRect/>
          <a:stretch>
            <a:fillRect/>
          </a:stretch>
        </p:blipFill>
        <p:spPr bwMode="auto">
          <a:xfrm>
            <a:off x="5993667" y="3914338"/>
            <a:ext cx="2967454" cy="55639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89913" y="1296766"/>
            <a:ext cx="5423096" cy="5355312"/>
          </a:xfrm>
          <a:prstGeom prst="rect">
            <a:avLst/>
          </a:prstGeom>
        </p:spPr>
        <p:txBody>
          <a:bodyPr wrap="square">
            <a:spAutoFit/>
          </a:bodyPr>
          <a:lstStyle/>
          <a:p>
            <a:r>
              <a:rPr lang="es-AR" sz="1800" dirty="0" smtClean="0">
                <a:latin typeface="Tahoma" pitchFamily="34" charset="0"/>
                <a:ea typeface="Tahoma" pitchFamily="34" charset="0"/>
                <a:cs typeface="Tahoma" pitchFamily="34" charset="0"/>
              </a:rPr>
              <a:t>En las décadas de los sesenta y los setenta trabajó en sus teorías sobre modelado de datos, publicando su trabajo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“Un modelo relacional de datos para grandes bancos de datos compartidos”</a:t>
            </a:r>
            <a:r>
              <a:rPr lang="es-AR" sz="1800" dirty="0" smtClean="0">
                <a:latin typeface="Tahoma" pitchFamily="34" charset="0"/>
                <a:ea typeface="Tahoma" pitchFamily="34" charset="0"/>
                <a:cs typeface="Tahoma" pitchFamily="34" charset="0"/>
              </a:rPr>
              <a:t> (título original: </a:t>
            </a:r>
            <a:r>
              <a:rPr lang="es-AR" sz="1800" i="1" dirty="0" smtClean="0">
                <a:latin typeface="Tahoma" pitchFamily="34" charset="0"/>
                <a:ea typeface="Tahoma" pitchFamily="34" charset="0"/>
                <a:cs typeface="Tahoma" pitchFamily="34" charset="0"/>
              </a:rPr>
              <a:t>A Relational Model of Data for Large Shared Data Banks</a:t>
            </a:r>
            <a:r>
              <a:rPr lang="es-AR" sz="1800" dirty="0" smtClean="0">
                <a:latin typeface="Tahoma" pitchFamily="34" charset="0"/>
                <a:ea typeface="Tahoma" pitchFamily="34" charset="0"/>
                <a:cs typeface="Tahoma" pitchFamily="34" charset="0"/>
              </a:rPr>
              <a:t>), en 1970. Para su descontento, los </a:t>
            </a:r>
            <a:r>
              <a:rPr lang="es-AR" sz="1800" dirty="0" smtClean="0"/>
              <a:t>laboratorios de IBM en San José (California)</a:t>
            </a:r>
            <a:r>
              <a:rPr lang="es-AR" sz="1800" dirty="0" smtClean="0">
                <a:latin typeface="Tahoma" pitchFamily="34" charset="0"/>
                <a:ea typeface="Tahoma" pitchFamily="34" charset="0"/>
                <a:cs typeface="Tahoma" pitchFamily="34" charset="0"/>
              </a:rPr>
              <a:t> no se apresuraron en explotar sus sugerencias hasta que no empezaron a ser puestas en práctica por rivales comerciales. Por ejemplo, Larry Ellison diseñó la base de datos Oracle basándose en las ideas de Codd.</a:t>
            </a:r>
          </a:p>
          <a:p>
            <a:r>
              <a:rPr lang="es-AR" sz="1800" dirty="0" smtClean="0">
                <a:latin typeface="Tahoma" pitchFamily="34" charset="0"/>
                <a:ea typeface="Tahoma" pitchFamily="34" charset="0"/>
                <a:cs typeface="Tahoma" pitchFamily="34" charset="0"/>
              </a:rPr>
              <a:t>Codd definió las tres primeras formas normales que se aplican para la normalización de bases de datos. Además, la forma normal de Boyce-Codd lleva el nombre en su honor.</a:t>
            </a:r>
          </a:p>
          <a:p>
            <a:r>
              <a:rPr lang="es-AR" sz="1800" dirty="0" smtClean="0">
                <a:latin typeface="Tahoma" pitchFamily="34" charset="0"/>
                <a:ea typeface="Tahoma" pitchFamily="34" charset="0"/>
                <a:cs typeface="Tahoma" pitchFamily="34" charset="0"/>
              </a:rPr>
              <a:t>También acuñó el término OLAP y redactó las 12 reglas de Codd del modelo relacional para las bases de datos.</a:t>
            </a:r>
            <a:endParaRPr lang="es-AR" sz="1800" dirty="0">
              <a:latin typeface="Tahoma" pitchFamily="34" charset="0"/>
              <a:ea typeface="Tahoma" pitchFamily="34" charset="0"/>
              <a:cs typeface="Tahoma" pitchFamily="34" charset="0"/>
            </a:endParaRPr>
          </a:p>
        </p:txBody>
      </p:sp>
      <p:pic>
        <p:nvPicPr>
          <p:cNvPr id="18434" name="Picture 2" descr="Fórum Técnico: La batalla por las bases de datos"/>
          <p:cNvPicPr>
            <a:picLocks noChangeAspect="1" noChangeArrowheads="1"/>
          </p:cNvPicPr>
          <p:nvPr/>
        </p:nvPicPr>
        <p:blipFill>
          <a:blip r:embed="rId2"/>
          <a:srcRect/>
          <a:stretch>
            <a:fillRect/>
          </a:stretch>
        </p:blipFill>
        <p:spPr bwMode="auto">
          <a:xfrm>
            <a:off x="5712315" y="1702257"/>
            <a:ext cx="3220671" cy="4077865"/>
          </a:xfrm>
          <a:prstGeom prst="rect">
            <a:avLst/>
          </a:prstGeom>
          <a:noFill/>
        </p:spPr>
      </p:pic>
      <p:sp>
        <p:nvSpPr>
          <p:cNvPr id="6" name="5 Rectángulo"/>
          <p:cNvSpPr/>
          <p:nvPr/>
        </p:nvSpPr>
        <p:spPr>
          <a:xfrm>
            <a:off x="2347954" y="419377"/>
            <a:ext cx="4988866" cy="584775"/>
          </a:xfrm>
          <a:prstGeom prst="rect">
            <a:avLst/>
          </a:prstGeom>
        </p:spPr>
        <p:txBody>
          <a:bodyPr wrap="none">
            <a:spAutoFit/>
          </a:bodyPr>
          <a:lstStyle/>
          <a:p>
            <a:r>
              <a:rPr lang="es-AR" sz="3200" b="1" dirty="0" smtClean="0">
                <a:solidFill>
                  <a:schemeClr val="bg2">
                    <a:lumMod val="90000"/>
                    <a:lumOff val="10000"/>
                  </a:schemeClr>
                </a:solidFill>
                <a:effectLst>
                  <a:outerShdw blurRad="38100" dist="38100" dir="2700000" algn="tl">
                    <a:srgbClr val="000000">
                      <a:alpha val="43137"/>
                    </a:srgbClr>
                  </a:outerShdw>
                </a:effectLst>
              </a:rPr>
              <a:t>Edgar Frank “Ted” Codd</a:t>
            </a:r>
          </a:p>
        </p:txBody>
      </p:sp>
    </p:spTree>
    <p:extLst>
      <p:ext uri="{BB962C8B-B14F-4D97-AF65-F5344CB8AC3E}">
        <p14:creationId xmlns:p14="http://schemas.microsoft.com/office/powerpoint/2010/main" val="852917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8295" y="421588"/>
            <a:ext cx="968601"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3 Rectángulo"/>
          <p:cNvSpPr/>
          <p:nvPr/>
        </p:nvSpPr>
        <p:spPr>
          <a:xfrm>
            <a:off x="175844" y="1461160"/>
            <a:ext cx="8827480" cy="5078313"/>
          </a:xfrm>
          <a:prstGeom prst="rect">
            <a:avLst/>
          </a:prstGeom>
        </p:spPr>
        <p:txBody>
          <a:bodyPr wrap="square">
            <a:spAutoFit/>
          </a:bodyPr>
          <a:lstStyle/>
          <a:p>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Larry Ellison, Ed Oates y Bob Miner </a:t>
            </a:r>
            <a:r>
              <a:rPr lang="es-AR" sz="1800" dirty="0" smtClean="0">
                <a:latin typeface="Tahoma" pitchFamily="34" charset="0"/>
                <a:ea typeface="Tahoma" pitchFamily="34" charset="0"/>
                <a:cs typeface="Tahoma" pitchFamily="34" charset="0"/>
              </a:rPr>
              <a:t>fundan en 1977 una empresa de consultoría llamada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Software Development Laboratories (SDL</a:t>
            </a:r>
            <a:r>
              <a:rPr lang="es-AR" sz="1800" dirty="0" smtClean="0">
                <a:latin typeface="Tahoma" pitchFamily="34" charset="0"/>
                <a:ea typeface="Tahoma" pitchFamily="34" charset="0"/>
                <a:cs typeface="Tahoma" pitchFamily="34" charset="0"/>
              </a:rPr>
              <a:t>), y tiempo después obtienen un contrato con la CIA para diseñar un sistema especial de bases de datos con código clave "Oracle“.</a:t>
            </a:r>
          </a:p>
          <a:p>
            <a:r>
              <a:rPr lang="es-AR" sz="1800" dirty="0" smtClean="0">
                <a:latin typeface="Tahoma" pitchFamily="34" charset="0"/>
                <a:ea typeface="Tahoma" pitchFamily="34" charset="0"/>
                <a:cs typeface="Tahoma" pitchFamily="34" charset="0"/>
              </a:rPr>
              <a:t>Ellison y Miner habían leído un artículo en la revista IBM </a:t>
            </a:r>
            <a:r>
              <a:rPr lang="es-AR" sz="1800" i="1" dirty="0" smtClean="0">
                <a:latin typeface="Tahoma" pitchFamily="34" charset="0"/>
                <a:ea typeface="Tahoma" pitchFamily="34" charset="0"/>
                <a:cs typeface="Tahoma" pitchFamily="34" charset="0"/>
              </a:rPr>
              <a:t>Journal of Research and Development </a:t>
            </a:r>
            <a:r>
              <a:rPr lang="es-AR" sz="1800" dirty="0" smtClean="0">
                <a:latin typeface="Tahoma" pitchFamily="34" charset="0"/>
                <a:ea typeface="Tahoma" pitchFamily="34" charset="0"/>
                <a:cs typeface="Tahoma" pitchFamily="34" charset="0"/>
              </a:rPr>
              <a:t>donde se describía una versión preliminar del </a:t>
            </a:r>
            <a:r>
              <a:rPr lang="es-AR" sz="1800" b="1" dirty="0" smtClean="0">
                <a:latin typeface="Tahoma" pitchFamily="34" charset="0"/>
                <a:ea typeface="Tahoma" pitchFamily="34" charset="0"/>
                <a:cs typeface="Tahoma" pitchFamily="34" charset="0"/>
              </a:rPr>
              <a:t>lenguaje SQL</a:t>
            </a:r>
            <a:r>
              <a:rPr lang="es-AR" sz="1800" dirty="0" smtClean="0">
                <a:latin typeface="Tahoma" pitchFamily="34" charset="0"/>
                <a:ea typeface="Tahoma" pitchFamily="34" charset="0"/>
                <a:cs typeface="Tahoma" pitchFamily="34" charset="0"/>
              </a:rPr>
              <a:t>, basado en el artículo de Edgar F. Codd donde propone el modelo relacional: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"A Relational Model of Data for Large Shared Data Banks".</a:t>
            </a:r>
            <a:r>
              <a:rPr lang="es-AR" sz="1800" dirty="0" smtClean="0">
                <a:latin typeface="Tahoma" pitchFamily="34" charset="0"/>
                <a:ea typeface="Tahoma" pitchFamily="34" charset="0"/>
                <a:cs typeface="Tahoma" pitchFamily="34" charset="0"/>
              </a:rPr>
              <a:t>9</a:t>
            </a:r>
          </a:p>
          <a:p>
            <a:r>
              <a:rPr lang="es-AR" sz="1800" dirty="0" smtClean="0">
                <a:latin typeface="Tahoma" pitchFamily="34" charset="0"/>
                <a:ea typeface="Tahoma" pitchFamily="34" charset="0"/>
                <a:cs typeface="Tahoma" pitchFamily="34" charset="0"/>
              </a:rPr>
              <a:t>IBM había autorizado publicar el trabajo de Codd, luego de intentar fallidamente hacer un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RDBMS IBM System R</a:t>
            </a:r>
            <a:r>
              <a:rPr lang="es-AR" sz="1800" dirty="0" smtClean="0">
                <a:latin typeface="Tahoma" pitchFamily="34" charset="0"/>
                <a:ea typeface="Tahoma" pitchFamily="34" charset="0"/>
                <a:cs typeface="Tahoma" pitchFamily="34" charset="0"/>
              </a:rPr>
              <a:t>, que también se basaba en las teorías de Codd. </a:t>
            </a:r>
          </a:p>
          <a:p>
            <a:r>
              <a:rPr lang="es-AR" sz="1800" dirty="0" smtClean="0">
                <a:latin typeface="Tahoma" pitchFamily="34" charset="0"/>
                <a:ea typeface="Tahoma" pitchFamily="34" charset="0"/>
                <a:cs typeface="Tahoma" pitchFamily="34" charset="0"/>
              </a:rPr>
              <a:t>IBM se negó a compartir código del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Sistema R</a:t>
            </a:r>
            <a:r>
              <a:rPr lang="es-AR" sz="1800" dirty="0" smtClean="0">
                <a:latin typeface="Tahoma" pitchFamily="34" charset="0"/>
                <a:ea typeface="Tahoma" pitchFamily="34" charset="0"/>
                <a:cs typeface="Tahoma" pitchFamily="34" charset="0"/>
              </a:rPr>
              <a:t>. </a:t>
            </a:r>
          </a:p>
          <a:p>
            <a:r>
              <a:rPr lang="es-AR" sz="1800" dirty="0" smtClean="0">
                <a:latin typeface="Tahoma" pitchFamily="34" charset="0"/>
                <a:ea typeface="Tahoma" pitchFamily="34" charset="0"/>
                <a:cs typeface="Tahoma" pitchFamily="34" charset="0"/>
              </a:rPr>
              <a:t>La versión inicial de Oracle fue la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Versión 2</a:t>
            </a:r>
            <a:r>
              <a:rPr lang="es-AR" sz="1800" dirty="0" smtClean="0">
                <a:latin typeface="Tahoma" pitchFamily="34" charset="0"/>
                <a:ea typeface="Tahoma" pitchFamily="34" charset="0"/>
                <a:cs typeface="Tahoma" pitchFamily="34" charset="0"/>
              </a:rPr>
              <a:t>; no hubo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Oracle 1</a:t>
            </a:r>
            <a:r>
              <a:rPr lang="es-AR" sz="1800" dirty="0" smtClean="0">
                <a:latin typeface="Tahoma" pitchFamily="34" charset="0"/>
                <a:ea typeface="Tahoma" pitchFamily="34" charset="0"/>
                <a:cs typeface="Tahoma" pitchFamily="34" charset="0"/>
              </a:rPr>
              <a:t>. </a:t>
            </a:r>
          </a:p>
          <a:p>
            <a:r>
              <a:rPr lang="es-AR" sz="1800" dirty="0" smtClean="0">
                <a:latin typeface="Tahoma" pitchFamily="34" charset="0"/>
                <a:ea typeface="Tahoma" pitchFamily="34" charset="0"/>
                <a:cs typeface="Tahoma" pitchFamily="34" charset="0"/>
              </a:rPr>
              <a:t>El número de versión pretendía dar a entender que ya se habían corregido todos los errores que pudieran existir en una versión anterior.</a:t>
            </a:r>
          </a:p>
          <a:p>
            <a:r>
              <a:rPr lang="es-AR" sz="1800" dirty="0" smtClean="0"/>
              <a:t>En 1982 y buscando la coherencia con sus objetivos empresariales, SDL cambia de nombre a </a:t>
            </a:r>
            <a:r>
              <a:rPr lang="es-AR" sz="1800" b="1" dirty="0" smtClean="0">
                <a:effectLst>
                  <a:outerShdw blurRad="38100" dist="38100" dir="2700000" algn="tl">
                    <a:srgbClr val="000000">
                      <a:alpha val="43137"/>
                    </a:srgbClr>
                  </a:outerShdw>
                </a:effectLst>
              </a:rPr>
              <a:t>Relational Software Incorporated (RSI).</a:t>
            </a:r>
          </a:p>
          <a:p>
            <a:r>
              <a:rPr lang="es-AR" sz="1800" dirty="0" smtClean="0"/>
              <a:t>En 1984 RSI cambia su nombre a </a:t>
            </a:r>
            <a:r>
              <a:rPr lang="es-AR" sz="1800" b="1" dirty="0" smtClean="0">
                <a:effectLst>
                  <a:outerShdw blurRad="38100" dist="38100" dir="2700000" algn="tl">
                    <a:srgbClr val="000000">
                      <a:alpha val="43137"/>
                    </a:srgbClr>
                  </a:outerShdw>
                </a:effectLst>
              </a:rPr>
              <a:t>Oracle Systems Corporation</a:t>
            </a:r>
            <a:r>
              <a:rPr lang="es-AR" sz="1800" dirty="0" smtClean="0"/>
              <a:t>, y poco después se acorta al actual </a:t>
            </a:r>
            <a:r>
              <a:rPr lang="es-AR" sz="1800" i="1" dirty="0" smtClean="0"/>
              <a:t>"</a:t>
            </a:r>
            <a:r>
              <a:rPr lang="es-AR" sz="1800" b="1" i="1" dirty="0" smtClean="0">
                <a:effectLst>
                  <a:outerShdw blurRad="38100" dist="38100" dir="2700000" algn="tl">
                    <a:srgbClr val="000000">
                      <a:alpha val="43137"/>
                    </a:srgbClr>
                  </a:outerShdw>
                </a:effectLst>
              </a:rPr>
              <a:t>Oracle Corporation"</a:t>
            </a:r>
            <a:r>
              <a:rPr lang="es-AR" sz="1800" b="1" dirty="0" smtClean="0">
                <a:effectLst>
                  <a:outerShdw blurRad="38100" dist="38100" dir="2700000" algn="tl">
                    <a:srgbClr val="000000">
                      <a:alpha val="43137"/>
                    </a:srgbClr>
                  </a:outerShdw>
                </a:effectLst>
              </a:rPr>
              <a:t>.</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 </a:t>
            </a:r>
            <a:endParaRPr lang="es-AR" sz="18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17410" name="Picture 2" descr="June 16, 1977: Software Development Labs (Oracle) Incorporated : Day in  Tech History"/>
          <p:cNvPicPr>
            <a:picLocks noChangeAspect="1" noChangeArrowheads="1"/>
          </p:cNvPicPr>
          <p:nvPr/>
        </p:nvPicPr>
        <p:blipFill>
          <a:blip r:embed="rId2"/>
          <a:srcRect r="817" b="10162"/>
          <a:stretch>
            <a:fillRect/>
          </a:stretch>
        </p:blipFill>
        <p:spPr bwMode="auto">
          <a:xfrm>
            <a:off x="2518949" y="98472"/>
            <a:ext cx="3417617" cy="1266094"/>
          </a:xfrm>
          <a:prstGeom prst="rect">
            <a:avLst/>
          </a:prstGeom>
          <a:noFill/>
        </p:spPr>
      </p:pic>
    </p:spTree>
    <p:extLst>
      <p:ext uri="{BB962C8B-B14F-4D97-AF65-F5344CB8AC3E}">
        <p14:creationId xmlns:p14="http://schemas.microsoft.com/office/powerpoint/2010/main" val="9267707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2"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6 Rectángulo"/>
          <p:cNvSpPr/>
          <p:nvPr/>
        </p:nvSpPr>
        <p:spPr>
          <a:xfrm>
            <a:off x="2657446" y="503782"/>
            <a:ext cx="3424335" cy="523220"/>
          </a:xfrm>
          <a:prstGeom prst="rect">
            <a:avLst/>
          </a:prstGeom>
        </p:spPr>
        <p:txBody>
          <a:bodyPr wrap="none">
            <a:spAutoFit/>
          </a:bodyPr>
          <a:lstStyle/>
          <a:p>
            <a:r>
              <a:rPr lang="es-AR" sz="2800" b="1" dirty="0" smtClean="0">
                <a:solidFill>
                  <a:schemeClr val="bg2">
                    <a:lumMod val="90000"/>
                    <a:lumOff val="10000"/>
                  </a:schemeClr>
                </a:solidFill>
                <a:effectLst>
                  <a:outerShdw blurRad="38100" dist="38100" dir="2700000" algn="tl">
                    <a:srgbClr val="000000">
                      <a:alpha val="43137"/>
                    </a:srgbClr>
                  </a:outerShdw>
                </a:effectLst>
              </a:rPr>
              <a:t>Década de los 80´s</a:t>
            </a:r>
          </a:p>
        </p:txBody>
      </p:sp>
      <p:sp>
        <p:nvSpPr>
          <p:cNvPr id="8" name="7 Rectángulo"/>
          <p:cNvSpPr/>
          <p:nvPr/>
        </p:nvSpPr>
        <p:spPr>
          <a:xfrm>
            <a:off x="211016" y="1491170"/>
            <a:ext cx="8764173" cy="2800767"/>
          </a:xfrm>
          <a:prstGeom prst="rect">
            <a:avLst/>
          </a:prstGeom>
        </p:spPr>
        <p:txBody>
          <a:bodyPr wrap="square">
            <a:spAutoFit/>
          </a:bodyPr>
          <a:lstStyle/>
          <a:p>
            <a:pPr>
              <a:buFont typeface="Wingdings" pitchFamily="2" charset="2"/>
              <a:buChar char="ü"/>
            </a:pPr>
            <a:r>
              <a:rPr lang="es-AR" sz="1600" dirty="0" smtClean="0">
                <a:latin typeface="Tahoma" pitchFamily="34" charset="0"/>
                <a:ea typeface="Tahoma" pitchFamily="34" charset="0"/>
                <a:cs typeface="Tahoma" pitchFamily="34" charset="0"/>
              </a:rPr>
              <a:t> Creación y desarrollo del Lenguaje para Sistemas Gestores de Bases de Datos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ANSI SQL </a:t>
            </a:r>
            <a:r>
              <a:rPr lang="es-AR" sz="1600" dirty="0" smtClean="0"/>
              <a:t>(Structured Query Language),</a:t>
            </a:r>
            <a:endPar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 Desarrollo de las primeras PC. Nuevas alternativas de bases de datos monousuarios para PC (</a:t>
            </a:r>
            <a:r>
              <a:rPr lang="es-AR" sz="1600" b="1" dirty="0" smtClean="0"/>
              <a:t>dBase, Access)</a:t>
            </a:r>
            <a:endParaRPr lang="es-AR" sz="1600" dirty="0" smtClean="0">
              <a:latin typeface="Tahoma" pitchFamily="34" charset="0"/>
              <a:ea typeface="Tahoma" pitchFamily="34" charset="0"/>
              <a:cs typeface="Tahoma" pitchFamily="34" charset="0"/>
            </a:endParaRPr>
          </a:p>
          <a:p>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 Desarrollo de microprocesadores más potentes. Base de datos multiusuario, multipropósito, orientadas a la comercialización extendida de usos múltiples.</a:t>
            </a: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 A finales de esta década la empresa Microsoft larga su SGBD al mercado llamado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Microsoft SQL Server</a:t>
            </a:r>
            <a:endParaRPr lang="es-AR" sz="1600" dirty="0" smtClean="0">
              <a:latin typeface="Tahoma" pitchFamily="34" charset="0"/>
              <a:ea typeface="Tahoma" pitchFamily="34" charset="0"/>
              <a:cs typeface="Tahoma" pitchFamily="34" charset="0"/>
            </a:endParaRPr>
          </a:p>
        </p:txBody>
      </p:sp>
      <p:pic>
        <p:nvPicPr>
          <p:cNvPr id="14338" name="Picture 2" descr="ANSI SQL"/>
          <p:cNvPicPr>
            <a:picLocks noChangeAspect="1" noChangeArrowheads="1"/>
          </p:cNvPicPr>
          <p:nvPr/>
        </p:nvPicPr>
        <p:blipFill>
          <a:blip r:embed="rId2"/>
          <a:srcRect l="7189" t="17814" r="7149" b="17880"/>
          <a:stretch>
            <a:fillRect/>
          </a:stretch>
        </p:blipFill>
        <p:spPr bwMode="auto">
          <a:xfrm>
            <a:off x="2082023" y="4164039"/>
            <a:ext cx="5655212" cy="2218208"/>
          </a:xfrm>
          <a:prstGeom prst="rect">
            <a:avLst/>
          </a:prstGeom>
          <a:noFill/>
        </p:spPr>
      </p:pic>
    </p:spTree>
    <p:extLst>
      <p:ext uri="{BB962C8B-B14F-4D97-AF65-F5344CB8AC3E}">
        <p14:creationId xmlns:p14="http://schemas.microsoft.com/office/powerpoint/2010/main" val="4082937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77369" y="1245324"/>
            <a:ext cx="9010359" cy="5262979"/>
          </a:xfrm>
          <a:prstGeom prst="rect">
            <a:avLst/>
          </a:prstGeom>
        </p:spPr>
        <p:txBody>
          <a:bodyPr wrap="square">
            <a:spAutoFit/>
          </a:bodyPr>
          <a:lstStyle/>
          <a:p>
            <a:r>
              <a:rPr lang="es-AR" sz="1600" dirty="0" smtClean="0">
                <a:latin typeface="Tahoma" pitchFamily="34" charset="0"/>
                <a:ea typeface="Tahoma" pitchFamily="34" charset="0"/>
                <a:cs typeface="Tahoma" pitchFamily="34" charset="0"/>
              </a:rPr>
              <a:t>Los orígenes de SQL están ligados a las bases de datos relacionales, específicamente las que residían en máquinas IBM bajo el sistema de gestión System R, desarrollado por un grupo de la IBM en San José, California.</a:t>
            </a:r>
          </a:p>
          <a:p>
            <a:r>
              <a:rPr lang="es-AR" sz="1600" dirty="0" smtClean="0">
                <a:latin typeface="Tahoma" pitchFamily="34" charset="0"/>
                <a:ea typeface="Tahoma" pitchFamily="34" charset="0"/>
                <a:cs typeface="Tahoma" pitchFamily="34" charset="0"/>
              </a:rPr>
              <a:t>En 1970, E. F. Codd propone el modelo relacional y asociado a este un sublenguaje de acceso a los datos basado en el cálculo de predicados.</a:t>
            </a:r>
          </a:p>
          <a:p>
            <a:r>
              <a:rPr lang="es-AR" sz="1600" dirty="0" smtClean="0">
                <a:latin typeface="Tahoma" pitchFamily="34" charset="0"/>
                <a:ea typeface="Tahoma" pitchFamily="34" charset="0"/>
                <a:cs typeface="Tahoma" pitchFamily="34" charset="0"/>
              </a:rPr>
              <a:t>Basándose en estas ideas, los laboratorios de IBM definieron el lenguaje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SEQUEL </a:t>
            </a:r>
            <a:r>
              <a:rPr lang="es-AR" sz="1600" dirty="0" smtClean="0">
                <a:latin typeface="Tahoma" pitchFamily="34" charset="0"/>
                <a:ea typeface="Tahoma" pitchFamily="34" charset="0"/>
                <a:cs typeface="Tahoma" pitchFamily="34" charset="0"/>
              </a:rPr>
              <a:t>(</a:t>
            </a:r>
            <a:r>
              <a:rPr lang="es-AR" sz="1600" i="1" dirty="0" smtClean="0">
                <a:latin typeface="Tahoma" pitchFamily="34" charset="0"/>
                <a:ea typeface="Tahoma" pitchFamily="34" charset="0"/>
                <a:cs typeface="Tahoma" pitchFamily="34" charset="0"/>
              </a:rPr>
              <a:t>Structured English Query Language</a:t>
            </a:r>
            <a:r>
              <a:rPr lang="es-AR" sz="1600" dirty="0" smtClean="0">
                <a:latin typeface="Tahoma" pitchFamily="34" charset="0"/>
                <a:ea typeface="Tahoma" pitchFamily="34" charset="0"/>
                <a:cs typeface="Tahoma" pitchFamily="34" charset="0"/>
              </a:rPr>
              <a:t>) que más tarde fue ampliamente implementado por el sistema de gestión de bases de datos (SGBD) experimental System R, desarrollado en 1977 también por IBM. </a:t>
            </a:r>
          </a:p>
          <a:p>
            <a:r>
              <a:rPr lang="es-AR" sz="1600" dirty="0" smtClean="0">
                <a:latin typeface="Tahoma" pitchFamily="34" charset="0"/>
                <a:ea typeface="Tahoma" pitchFamily="34" charset="0"/>
                <a:cs typeface="Tahoma" pitchFamily="34" charset="0"/>
              </a:rPr>
              <a:t>Sin embargo, fue Oracle quien lo introdujo por primera vez en 1979 en un producto comercial.</a:t>
            </a:r>
          </a:p>
          <a:p>
            <a:r>
              <a:rPr lang="es-AR" sz="1600" dirty="0" smtClean="0">
                <a:latin typeface="Tahoma" pitchFamily="34" charset="0"/>
                <a:ea typeface="Tahoma" pitchFamily="34" charset="0"/>
                <a:cs typeface="Tahoma" pitchFamily="34" charset="0"/>
              </a:rPr>
              <a:t>El SEQUEL terminó siendo el predecesor de SQL, que es una versión evolucionada del primero. SQL pasa a ser el lenguaje por excelencia de los diversos sistemas de gestión de bases de datos relacionales surgidos en los años siguientes y fue por fin estandarizado en 1986 por el </a:t>
            </a:r>
            <a:r>
              <a:rPr lang="es-AR" sz="1600" b="1" dirty="0" smtClean="0">
                <a:latin typeface="Tahoma" pitchFamily="34" charset="0"/>
                <a:ea typeface="Tahoma" pitchFamily="34" charset="0"/>
                <a:cs typeface="Tahoma" pitchFamily="34" charset="0"/>
              </a:rPr>
              <a:t>ANSI</a:t>
            </a:r>
            <a:r>
              <a:rPr lang="es-AR" sz="1600" dirty="0" smtClean="0">
                <a:latin typeface="Tahoma" pitchFamily="34" charset="0"/>
                <a:ea typeface="Tahoma" pitchFamily="34" charset="0"/>
                <a:cs typeface="Tahoma" pitchFamily="34" charset="0"/>
              </a:rPr>
              <a:t>, dando lugar a la primera versión estándar de este lenguaje,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"SQL-86" </a:t>
            </a:r>
            <a:r>
              <a:rPr lang="es-AR" sz="1600" dirty="0" smtClean="0">
                <a:latin typeface="Tahoma" pitchFamily="34" charset="0"/>
                <a:ea typeface="Tahoma" pitchFamily="34" charset="0"/>
                <a:cs typeface="Tahoma" pitchFamily="34" charset="0"/>
              </a:rPr>
              <a:t>o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"SQL1". </a:t>
            </a:r>
          </a:p>
          <a:p>
            <a:r>
              <a:rPr lang="es-AR" sz="1600" dirty="0" smtClean="0">
                <a:latin typeface="Tahoma" pitchFamily="34" charset="0"/>
                <a:ea typeface="Tahoma" pitchFamily="34" charset="0"/>
                <a:cs typeface="Tahoma" pitchFamily="34" charset="0"/>
              </a:rPr>
              <a:t>Al año siguiente este estándar es también adoptado por ISO.</a:t>
            </a:r>
          </a:p>
          <a:p>
            <a:r>
              <a:rPr lang="es-AR" sz="1600" dirty="0" smtClean="0">
                <a:latin typeface="Tahoma" pitchFamily="34" charset="0"/>
                <a:ea typeface="Tahoma" pitchFamily="34" charset="0"/>
                <a:cs typeface="Tahoma" pitchFamily="34" charset="0"/>
              </a:rPr>
              <a:t>Sin embargo, este primer estándar no cubría todas las necesidades de los desarrolladores e incluía funcionalidades de definición de almacenamiento que se consideró suprimirlas. Así que, en 1992, se lanzó un nuevo estándar ampliado y revisado de SQL llamado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"SQL-92" </a:t>
            </a:r>
            <a:r>
              <a:rPr lang="es-AR" sz="1600" dirty="0" smtClean="0">
                <a:latin typeface="Tahoma" pitchFamily="34" charset="0"/>
                <a:ea typeface="Tahoma" pitchFamily="34" charset="0"/>
                <a:cs typeface="Tahoma" pitchFamily="34" charset="0"/>
              </a:rPr>
              <a:t>o </a:t>
            </a:r>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"SQL2".</a:t>
            </a:r>
          </a:p>
          <a:p>
            <a:endParaRPr lang="es-AR" sz="1600" dirty="0" smtClean="0">
              <a:latin typeface="Tahoma" pitchFamily="34" charset="0"/>
              <a:ea typeface="Tahoma" pitchFamily="34" charset="0"/>
              <a:cs typeface="Tahoma" pitchFamily="34" charset="0"/>
            </a:endParaRPr>
          </a:p>
          <a:p>
            <a:r>
              <a:rPr lang="es-AR" sz="1600" dirty="0" smtClean="0">
                <a:latin typeface="Tahoma" pitchFamily="34" charset="0"/>
                <a:ea typeface="Tahoma" pitchFamily="34" charset="0"/>
                <a:cs typeface="Tahoma" pitchFamily="34" charset="0"/>
              </a:rPr>
              <a:t>En la actualidad SQL es el estándar de facto de la inmensa mayoría de los SGBD comerciales. </a:t>
            </a:r>
          </a:p>
          <a:p>
            <a:r>
              <a:rPr lang="es-AR" sz="1600" dirty="0" smtClean="0">
                <a:latin typeface="Tahoma" pitchFamily="34" charset="0"/>
                <a:ea typeface="Tahoma" pitchFamily="34" charset="0"/>
                <a:cs typeface="Tahoma" pitchFamily="34" charset="0"/>
              </a:rPr>
              <a:t>Y, aunque la diversidad de añadidos particulares que incluyen las distintas implementaciones comerciales del lenguaje es amplia, el soporte al estándar SQL-92 es general y muy amplio.</a:t>
            </a:r>
            <a:endParaRPr lang="es-AR" sz="1600" dirty="0">
              <a:latin typeface="Tahoma" pitchFamily="34" charset="0"/>
              <a:ea typeface="Tahoma" pitchFamily="34" charset="0"/>
              <a:cs typeface="Tahoma" pitchFamily="34" charset="0"/>
            </a:endParaRPr>
          </a:p>
        </p:txBody>
      </p:sp>
      <p:sp>
        <p:nvSpPr>
          <p:cNvPr id="5" name="4 Rectángulo"/>
          <p:cNvSpPr/>
          <p:nvPr/>
        </p:nvSpPr>
        <p:spPr>
          <a:xfrm>
            <a:off x="2995078" y="391238"/>
            <a:ext cx="2646878" cy="646331"/>
          </a:xfrm>
          <a:prstGeom prst="rect">
            <a:avLst/>
          </a:prstGeom>
        </p:spPr>
        <p:txBody>
          <a:bodyPr wrap="none">
            <a:spAutoFit/>
          </a:bodyPr>
          <a:lstStyle/>
          <a:p>
            <a:r>
              <a:rPr lang="es-AR" sz="3600" b="1" dirty="0" smtClean="0">
                <a:solidFill>
                  <a:schemeClr val="bg2">
                    <a:lumMod val="90000"/>
                    <a:lumOff val="10000"/>
                  </a:schemeClr>
                </a:solidFill>
                <a:effectLst>
                  <a:outerShdw blurRad="38100" dist="38100" dir="2700000" algn="tl">
                    <a:srgbClr val="000000">
                      <a:alpha val="43137"/>
                    </a:srgbClr>
                  </a:outerShdw>
                </a:effectLst>
              </a:rPr>
              <a:t>ANSI - SQL</a:t>
            </a:r>
          </a:p>
        </p:txBody>
      </p:sp>
    </p:spTree>
    <p:extLst>
      <p:ext uri="{BB962C8B-B14F-4D97-AF65-F5344CB8AC3E}">
        <p14:creationId xmlns:p14="http://schemas.microsoft.com/office/powerpoint/2010/main" val="723201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2657446" y="503782"/>
            <a:ext cx="3424335" cy="523220"/>
          </a:xfrm>
          <a:prstGeom prst="rect">
            <a:avLst/>
          </a:prstGeom>
        </p:spPr>
        <p:txBody>
          <a:bodyPr wrap="none">
            <a:spAutoFit/>
          </a:bodyPr>
          <a:lstStyle/>
          <a:p>
            <a:r>
              <a:rPr lang="es-AR" sz="2800" b="1" dirty="0" smtClean="0">
                <a:solidFill>
                  <a:schemeClr val="bg2">
                    <a:lumMod val="90000"/>
                    <a:lumOff val="10000"/>
                  </a:schemeClr>
                </a:solidFill>
                <a:effectLst>
                  <a:outerShdw blurRad="38100" dist="38100" dir="2700000" algn="tl">
                    <a:srgbClr val="000000">
                      <a:alpha val="43137"/>
                    </a:srgbClr>
                  </a:outerShdw>
                </a:effectLst>
              </a:rPr>
              <a:t>Década de los 90´s</a:t>
            </a:r>
          </a:p>
        </p:txBody>
      </p:sp>
      <p:pic>
        <p:nvPicPr>
          <p:cNvPr id="12290" name="Picture 2" descr="Postgresql elephant.svg"/>
          <p:cNvPicPr>
            <a:picLocks noChangeAspect="1" noChangeArrowheads="1"/>
          </p:cNvPicPr>
          <p:nvPr/>
        </p:nvPicPr>
        <p:blipFill>
          <a:blip r:embed="rId2"/>
          <a:srcRect/>
          <a:stretch>
            <a:fillRect/>
          </a:stretch>
        </p:blipFill>
        <p:spPr bwMode="auto">
          <a:xfrm>
            <a:off x="6682985" y="4093698"/>
            <a:ext cx="2250000" cy="2316544"/>
          </a:xfrm>
          <a:prstGeom prst="rect">
            <a:avLst/>
          </a:prstGeom>
          <a:noFill/>
        </p:spPr>
      </p:pic>
      <p:pic>
        <p:nvPicPr>
          <p:cNvPr id="12292" name="Picture 4" descr="MariaDB | Mancomún"/>
          <p:cNvPicPr>
            <a:picLocks noChangeAspect="1" noChangeArrowheads="1"/>
          </p:cNvPicPr>
          <p:nvPr/>
        </p:nvPicPr>
        <p:blipFill>
          <a:blip r:embed="rId3"/>
          <a:srcRect l="18113" r="18143"/>
          <a:stretch>
            <a:fillRect/>
          </a:stretch>
        </p:blipFill>
        <p:spPr bwMode="auto">
          <a:xfrm>
            <a:off x="7188593" y="682284"/>
            <a:ext cx="1828800" cy="1434490"/>
          </a:xfrm>
          <a:prstGeom prst="rect">
            <a:avLst/>
          </a:prstGeom>
          <a:noFill/>
        </p:spPr>
      </p:pic>
      <p:pic>
        <p:nvPicPr>
          <p:cNvPr id="12294" name="Picture 6" descr="Cómo importar y exportar bases de datos MySQL por consola en Linux"/>
          <p:cNvPicPr>
            <a:picLocks noChangeAspect="1" noChangeArrowheads="1"/>
          </p:cNvPicPr>
          <p:nvPr/>
        </p:nvPicPr>
        <p:blipFill>
          <a:blip r:embed="rId4"/>
          <a:srcRect l="8177" r="12824"/>
          <a:stretch>
            <a:fillRect/>
          </a:stretch>
        </p:blipFill>
        <p:spPr bwMode="auto">
          <a:xfrm>
            <a:off x="6836904" y="2045728"/>
            <a:ext cx="2166425" cy="1670165"/>
          </a:xfrm>
          <a:prstGeom prst="rect">
            <a:avLst/>
          </a:prstGeom>
          <a:noFill/>
        </p:spPr>
      </p:pic>
      <p:sp>
        <p:nvSpPr>
          <p:cNvPr id="4" name="3 Rectángulo"/>
          <p:cNvSpPr/>
          <p:nvPr/>
        </p:nvSpPr>
        <p:spPr>
          <a:xfrm>
            <a:off x="147706" y="1240507"/>
            <a:ext cx="7336305" cy="5355312"/>
          </a:xfrm>
          <a:prstGeom prst="rect">
            <a:avLst/>
          </a:prstGeom>
        </p:spPr>
        <p:txBody>
          <a:bodyPr wrap="square">
            <a:spAutoFit/>
          </a:bodyPr>
          <a:lstStyle/>
          <a:p>
            <a:pPr>
              <a:buFont typeface="Wingdings" pitchFamily="2" charset="2"/>
              <a:buChar char="ü"/>
            </a:pPr>
            <a:r>
              <a:rPr lang="es-AR" sz="1600" dirty="0" smtClean="0">
                <a:latin typeface="Tahoma" pitchFamily="34" charset="0"/>
                <a:ea typeface="Tahoma" pitchFamily="34" charset="0"/>
                <a:cs typeface="Tahoma" pitchFamily="34" charset="0"/>
              </a:rPr>
              <a:t> </a:t>
            </a:r>
            <a:r>
              <a:rPr lang="es-AR" sz="1800" dirty="0" smtClean="0">
                <a:latin typeface="Tahoma" pitchFamily="34" charset="0"/>
                <a:ea typeface="Tahoma" pitchFamily="34" charset="0"/>
                <a:cs typeface="Tahoma" pitchFamily="34" charset="0"/>
              </a:rPr>
              <a:t>Creación y desarrollo de la primera Red de redes tipo </a:t>
            </a:r>
            <a:r>
              <a:rPr lang="es-AR" sz="1800" i="1" dirty="0" smtClean="0">
                <a:latin typeface="Tahoma" pitchFamily="34" charset="0"/>
                <a:ea typeface="Tahoma" pitchFamily="34" charset="0"/>
                <a:cs typeface="Tahoma" pitchFamily="34" charset="0"/>
              </a:rPr>
              <a:t>“</a:t>
            </a:r>
            <a:r>
              <a:rPr lang="es-AR" sz="1800" b="1" dirty="0" smtClean="0">
                <a:latin typeface="Tahoma" pitchFamily="34" charset="0"/>
                <a:ea typeface="Tahoma" pitchFamily="34" charset="0"/>
                <a:cs typeface="Tahoma" pitchFamily="34" charset="0"/>
              </a:rPr>
              <a:t>WAN”</a:t>
            </a:r>
            <a:r>
              <a:rPr lang="es-AR" sz="1800" dirty="0" smtClean="0">
                <a:latin typeface="Tahoma" pitchFamily="34" charset="0"/>
                <a:ea typeface="Tahoma" pitchFamily="34" charset="0"/>
                <a:cs typeface="Tahoma" pitchFamily="34" charset="0"/>
              </a:rPr>
              <a:t>, llamada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Internet</a:t>
            </a:r>
          </a:p>
          <a:p>
            <a:pPr>
              <a:buFont typeface="Wingdings" pitchFamily="2" charset="2"/>
              <a:buChar char="ü"/>
            </a:pPr>
            <a:endParaRPr lang="es-AR" sz="1800" dirty="0" smtClean="0">
              <a:latin typeface="Tahoma" pitchFamily="34" charset="0"/>
              <a:ea typeface="Tahoma" pitchFamily="34" charset="0"/>
              <a:cs typeface="Tahoma" pitchFamily="34" charset="0"/>
            </a:endParaRPr>
          </a:p>
          <a:p>
            <a:pPr>
              <a:buFont typeface="Wingdings" pitchFamily="2" charset="2"/>
              <a:buChar char="ü"/>
            </a:pPr>
            <a:r>
              <a:rPr lang="es-AR" sz="1800" dirty="0" smtClean="0">
                <a:latin typeface="Tahoma" pitchFamily="34" charset="0"/>
                <a:ea typeface="Tahoma" pitchFamily="34" charset="0"/>
                <a:cs typeface="Tahoma" pitchFamily="34" charset="0"/>
              </a:rPr>
              <a:t> Desarrollo de los primeros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SGBD “Distribuidos”</a:t>
            </a:r>
          </a:p>
          <a:p>
            <a:endParaRPr lang="es-AR" sz="1800" dirty="0" smtClean="0">
              <a:latin typeface="Tahoma" pitchFamily="34" charset="0"/>
              <a:ea typeface="Tahoma" pitchFamily="34" charset="0"/>
              <a:cs typeface="Tahoma" pitchFamily="34" charset="0"/>
            </a:endParaRPr>
          </a:p>
          <a:p>
            <a:pPr>
              <a:buFont typeface="Wingdings" pitchFamily="2" charset="2"/>
              <a:buChar char="ü"/>
            </a:pPr>
            <a:r>
              <a:rPr lang="es-AR" sz="1800" dirty="0" smtClean="0">
                <a:latin typeface="Tahoma" pitchFamily="34" charset="0"/>
                <a:ea typeface="Tahoma" pitchFamily="34" charset="0"/>
                <a:cs typeface="Tahoma" pitchFamily="34" charset="0"/>
              </a:rPr>
              <a:t> Aparece la tecnología de la arquitectura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Cliente – Servidor</a:t>
            </a:r>
            <a:r>
              <a:rPr lang="es-AR" sz="1800" dirty="0" smtClean="0">
                <a:latin typeface="Tahoma" pitchFamily="34" charset="0"/>
                <a:ea typeface="Tahoma" pitchFamily="34" charset="0"/>
                <a:cs typeface="Tahoma" pitchFamily="34" charset="0"/>
              </a:rPr>
              <a:t>, impactando fuertemente en los SGBD del momento y en los del futuro.</a:t>
            </a:r>
            <a:endPar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Font typeface="Wingdings" pitchFamily="2" charset="2"/>
              <a:buChar char="ü"/>
            </a:pPr>
            <a:endParaRPr lang="es-AR" sz="1800" dirty="0" smtClean="0">
              <a:latin typeface="Tahoma" pitchFamily="34" charset="0"/>
              <a:ea typeface="Tahoma" pitchFamily="34" charset="0"/>
              <a:cs typeface="Tahoma" pitchFamily="34" charset="0"/>
            </a:endParaRPr>
          </a:p>
          <a:p>
            <a:pPr>
              <a:buFont typeface="Wingdings" pitchFamily="2" charset="2"/>
              <a:buChar char="ü"/>
            </a:pPr>
            <a:r>
              <a:rPr lang="es-AR" sz="1800" dirty="0" smtClean="0">
                <a:latin typeface="Tahoma" pitchFamily="34" charset="0"/>
                <a:ea typeface="Tahoma" pitchFamily="34" charset="0"/>
                <a:cs typeface="Tahoma" pitchFamily="34" charset="0"/>
              </a:rPr>
              <a:t> Nace un nuevo proyecto de SGBD libre (código abierto) del tipo GPL (Licencia Pública General), llamado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MySQL. </a:t>
            </a:r>
            <a:r>
              <a:rPr lang="es-AR" sz="1800" dirty="0" smtClean="0">
                <a:latin typeface="Tahoma" pitchFamily="34" charset="0"/>
                <a:ea typeface="Tahoma" pitchFamily="34" charset="0"/>
                <a:cs typeface="Tahoma" pitchFamily="34" charset="0"/>
              </a:rPr>
              <a:t>Como proyecto derivado nace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MariaDB</a:t>
            </a:r>
          </a:p>
          <a:p>
            <a:pPr>
              <a:buFont typeface="Wingdings" pitchFamily="2" charset="2"/>
              <a:buChar char="ü"/>
            </a:pPr>
            <a:endPar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Font typeface="Wingdings" pitchFamily="2" charset="2"/>
              <a:buChar char="ü"/>
            </a:pPr>
            <a:r>
              <a:rPr lang="es-AR" sz="1800" dirty="0" smtClean="0"/>
              <a:t> El éxito de las BD, incluso en sistemas personales, ha llevado a la aparición de los Fourth Generation Languages (4GL), lenguajes muy fáciles y fundamentadas en BD.</a:t>
            </a:r>
          </a:p>
          <a:p>
            <a:pPr>
              <a:buFont typeface="Wingdings" pitchFamily="2" charset="2"/>
              <a:buChar char="ü"/>
            </a:pPr>
            <a:endPar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Font typeface="Wingdings" pitchFamily="2" charset="2"/>
              <a:buChar char="ü"/>
            </a:pPr>
            <a:r>
              <a:rPr lang="es-AR" sz="1800" dirty="0" smtClean="0">
                <a:latin typeface="Tahoma" pitchFamily="34" charset="0"/>
                <a:ea typeface="Tahoma" pitchFamily="34" charset="0"/>
                <a:cs typeface="Tahoma" pitchFamily="34" charset="0"/>
              </a:rPr>
              <a:t>Nace el SGBD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PostgreSQL</a:t>
            </a:r>
            <a:r>
              <a:rPr lang="es-AR" sz="1800" dirty="0" smtClean="0">
                <a:latin typeface="Tahoma" pitchFamily="34" charset="0"/>
                <a:ea typeface="Tahoma" pitchFamily="34" charset="0"/>
                <a:cs typeface="Tahoma" pitchFamily="34" charset="0"/>
              </a:rPr>
              <a:t> derivado del proyecto Ingres y los SGBD Orientados a Objetos.</a:t>
            </a:r>
          </a:p>
        </p:txBody>
      </p:sp>
    </p:spTree>
    <p:extLst>
      <p:ext uri="{BB962C8B-B14F-4D97-AF65-F5344CB8AC3E}">
        <p14:creationId xmlns:p14="http://schemas.microsoft.com/office/powerpoint/2010/main" val="1584231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Oracle Grid Infractructure.PNG"/>
          <p:cNvPicPr>
            <a:picLocks noChangeAspect="1"/>
          </p:cNvPicPr>
          <p:nvPr/>
        </p:nvPicPr>
        <p:blipFill>
          <a:blip r:embed="rId2"/>
          <a:stretch>
            <a:fillRect/>
          </a:stretch>
        </p:blipFill>
        <p:spPr>
          <a:xfrm>
            <a:off x="1503291" y="1076099"/>
            <a:ext cx="6937324" cy="5327559"/>
          </a:xfrm>
          <a:prstGeom prst="rect">
            <a:avLst/>
          </a:prstGeom>
        </p:spPr>
      </p:pic>
      <p:sp>
        <p:nvSpPr>
          <p:cNvPr id="5" name="4 Rectángulo"/>
          <p:cNvSpPr/>
          <p:nvPr/>
        </p:nvSpPr>
        <p:spPr>
          <a:xfrm>
            <a:off x="2502702" y="334970"/>
            <a:ext cx="4057521" cy="646331"/>
          </a:xfrm>
          <a:prstGeom prst="rect">
            <a:avLst/>
          </a:prstGeom>
        </p:spPr>
        <p:txBody>
          <a:bodyPr wrap="none">
            <a:spAutoFit/>
          </a:bodyPr>
          <a:lstStyle/>
          <a:p>
            <a:r>
              <a:rPr lang="es-AR" sz="3600" b="1" dirty="0" smtClean="0">
                <a:solidFill>
                  <a:schemeClr val="bg2">
                    <a:lumMod val="90000"/>
                    <a:lumOff val="10000"/>
                  </a:schemeClr>
                </a:solidFill>
                <a:effectLst>
                  <a:outerShdw blurRad="38100" dist="38100" dir="2700000" algn="tl">
                    <a:srgbClr val="000000">
                      <a:alpha val="43137"/>
                    </a:srgbClr>
                  </a:outerShdw>
                </a:effectLst>
              </a:rPr>
              <a:t>SGBD Distribuida</a:t>
            </a:r>
          </a:p>
        </p:txBody>
      </p:sp>
    </p:spTree>
    <p:extLst>
      <p:ext uri="{BB962C8B-B14F-4D97-AF65-F5344CB8AC3E}">
        <p14:creationId xmlns:p14="http://schemas.microsoft.com/office/powerpoint/2010/main" val="972047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2"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4 Rectángulo"/>
          <p:cNvSpPr/>
          <p:nvPr/>
        </p:nvSpPr>
        <p:spPr>
          <a:xfrm>
            <a:off x="2179147" y="503782"/>
            <a:ext cx="4842992" cy="523220"/>
          </a:xfrm>
          <a:prstGeom prst="rect">
            <a:avLst/>
          </a:prstGeom>
        </p:spPr>
        <p:txBody>
          <a:bodyPr wrap="none">
            <a:spAutoFit/>
          </a:bodyPr>
          <a:lstStyle/>
          <a:p>
            <a:r>
              <a:rPr lang="es-AR" sz="2800" b="1" dirty="0" smtClean="0">
                <a:solidFill>
                  <a:schemeClr val="bg2">
                    <a:lumMod val="90000"/>
                    <a:lumOff val="10000"/>
                  </a:schemeClr>
                </a:solidFill>
                <a:effectLst>
                  <a:outerShdw blurRad="38100" dist="38100" dir="2700000" algn="tl">
                    <a:srgbClr val="000000">
                      <a:alpha val="43137"/>
                    </a:srgbClr>
                  </a:outerShdw>
                </a:effectLst>
              </a:rPr>
              <a:t>Del 2000 a nuestra época…</a:t>
            </a:r>
          </a:p>
        </p:txBody>
      </p:sp>
      <p:sp>
        <p:nvSpPr>
          <p:cNvPr id="7" name="6 Rectángulo"/>
          <p:cNvSpPr/>
          <p:nvPr/>
        </p:nvSpPr>
        <p:spPr>
          <a:xfrm>
            <a:off x="203978" y="1268644"/>
            <a:ext cx="8799346" cy="5355312"/>
          </a:xfrm>
          <a:prstGeom prst="rect">
            <a:avLst/>
          </a:prstGeom>
        </p:spPr>
        <p:txBody>
          <a:bodyPr wrap="square">
            <a:spAutoFit/>
          </a:bodyPr>
          <a:lstStyle/>
          <a:p>
            <a:pPr>
              <a:buFont typeface="Wingdings" pitchFamily="2" charset="2"/>
              <a:buChar char="ü"/>
            </a:pPr>
            <a:r>
              <a:rPr lang="es-AR" sz="1600" dirty="0" smtClean="0">
                <a:latin typeface="Tahoma" pitchFamily="34" charset="0"/>
                <a:ea typeface="Tahoma" pitchFamily="34" charset="0"/>
                <a:cs typeface="Tahoma" pitchFamily="34" charset="0"/>
              </a:rPr>
              <a:t> Con la c</a:t>
            </a:r>
            <a:r>
              <a:rPr lang="es-AR" sz="1800" dirty="0" smtClean="0">
                <a:latin typeface="Tahoma" pitchFamily="34" charset="0"/>
                <a:ea typeface="Tahoma" pitchFamily="34" charset="0"/>
                <a:cs typeface="Tahoma" pitchFamily="34" charset="0"/>
              </a:rPr>
              <a:t>reación y desarrollo de la primera Red de redes tipo </a:t>
            </a:r>
            <a:r>
              <a:rPr lang="es-AR" sz="1800" i="1" dirty="0" smtClean="0">
                <a:latin typeface="Tahoma" pitchFamily="34" charset="0"/>
                <a:ea typeface="Tahoma" pitchFamily="34" charset="0"/>
                <a:cs typeface="Tahoma" pitchFamily="34" charset="0"/>
              </a:rPr>
              <a:t>“</a:t>
            </a:r>
            <a:r>
              <a:rPr lang="es-AR" sz="1800" b="1" dirty="0" smtClean="0">
                <a:latin typeface="Tahoma" pitchFamily="34" charset="0"/>
                <a:ea typeface="Tahoma" pitchFamily="34" charset="0"/>
                <a:cs typeface="Tahoma" pitchFamily="34" charset="0"/>
              </a:rPr>
              <a:t>WAN”</a:t>
            </a:r>
            <a:r>
              <a:rPr lang="es-AR" sz="1800" dirty="0" smtClean="0">
                <a:latin typeface="Tahoma" pitchFamily="34" charset="0"/>
                <a:ea typeface="Tahoma" pitchFamily="34" charset="0"/>
                <a:cs typeface="Tahoma" pitchFamily="34" charset="0"/>
              </a:rPr>
              <a:t>, llamada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Internet</a:t>
            </a:r>
            <a:r>
              <a:rPr lang="es-AR" sz="1800" dirty="0" smtClean="0">
                <a:latin typeface="Tahoma" pitchFamily="34" charset="0"/>
                <a:ea typeface="Tahoma" pitchFamily="34" charset="0"/>
                <a:cs typeface="Tahoma" pitchFamily="34" charset="0"/>
              </a:rPr>
              <a:t>, los SGBD toman muchas nuevas configuraciones de acuerdo al tipo de prestación</a:t>
            </a:r>
            <a:endPar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Font typeface="Wingdings" pitchFamily="2" charset="2"/>
              <a:buChar char="ü"/>
            </a:pPr>
            <a:endParaRPr lang="es-AR" sz="1800" dirty="0" smtClean="0">
              <a:latin typeface="Tahoma" pitchFamily="34" charset="0"/>
              <a:ea typeface="Tahoma" pitchFamily="34" charset="0"/>
              <a:cs typeface="Tahoma" pitchFamily="34" charset="0"/>
            </a:endParaRPr>
          </a:p>
          <a:p>
            <a:pPr>
              <a:buFont typeface="Wingdings" pitchFamily="2" charset="2"/>
              <a:buChar char="ü"/>
            </a:pPr>
            <a:r>
              <a:rPr lang="es-AR" sz="1800" dirty="0" smtClean="0">
                <a:latin typeface="Tahoma" pitchFamily="34" charset="0"/>
                <a:ea typeface="Tahoma" pitchFamily="34" charset="0"/>
                <a:cs typeface="Tahoma" pitchFamily="34" charset="0"/>
              </a:rPr>
              <a:t> Surgen nuevos paradigmas de cómo resguardar la información</a:t>
            </a:r>
            <a:endPar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endParaRPr lang="es-AR" sz="1800" dirty="0" smtClean="0">
              <a:latin typeface="Tahoma" pitchFamily="34" charset="0"/>
              <a:ea typeface="Tahoma" pitchFamily="34" charset="0"/>
              <a:cs typeface="Tahoma" pitchFamily="34" charset="0"/>
            </a:endParaRPr>
          </a:p>
          <a:p>
            <a:pPr>
              <a:buFont typeface="Wingdings" pitchFamily="2" charset="2"/>
              <a:buChar char="ü"/>
            </a:pPr>
            <a:r>
              <a:rPr lang="es-AR" sz="1800" dirty="0" smtClean="0">
                <a:latin typeface="Tahoma" pitchFamily="34" charset="0"/>
                <a:ea typeface="Tahoma" pitchFamily="34" charset="0"/>
                <a:cs typeface="Tahoma" pitchFamily="34" charset="0"/>
              </a:rPr>
              <a:t> Se hacen presentes conceptos como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Big Data </a:t>
            </a:r>
            <a:r>
              <a:rPr lang="es-AR" sz="1800" dirty="0" smtClean="0">
                <a:latin typeface="Tahoma" pitchFamily="34" charset="0"/>
                <a:ea typeface="Tahoma" pitchFamily="34" charset="0"/>
                <a:cs typeface="Tahoma" pitchFamily="34" charset="0"/>
              </a:rPr>
              <a:t>y SGBD del tipo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NoSQL. </a:t>
            </a:r>
            <a:r>
              <a:rPr lang="es-AR" sz="1800" dirty="0" smtClean="0">
                <a:latin typeface="Tahoma" pitchFamily="34" charset="0"/>
                <a:ea typeface="Tahoma" pitchFamily="34" charset="0"/>
                <a:cs typeface="Tahoma" pitchFamily="34" charset="0"/>
              </a:rPr>
              <a:t>No estructurados en base al concepto del modelo relacional.</a:t>
            </a:r>
            <a:endPar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Font typeface="Wingdings" pitchFamily="2" charset="2"/>
              <a:buChar char="ü"/>
            </a:pPr>
            <a:endParaRPr lang="es-AR" sz="1800" dirty="0" smtClean="0">
              <a:latin typeface="Tahoma" pitchFamily="34" charset="0"/>
              <a:ea typeface="Tahoma" pitchFamily="34" charset="0"/>
              <a:cs typeface="Tahoma" pitchFamily="34" charset="0"/>
            </a:endParaRPr>
          </a:p>
          <a:p>
            <a:pPr>
              <a:buFont typeface="Wingdings" pitchFamily="2" charset="2"/>
              <a:buChar char="ü"/>
            </a:pPr>
            <a:r>
              <a:rPr lang="es-AR" sz="1800" dirty="0" smtClean="0">
                <a:latin typeface="Tahoma" pitchFamily="34" charset="0"/>
                <a:ea typeface="Tahoma" pitchFamily="34" charset="0"/>
                <a:cs typeface="Tahoma" pitchFamily="34" charset="0"/>
              </a:rPr>
              <a:t> Aparecen SGBD que sus servicios pueden ser accedidos desde la nube, como el proyecto de </a:t>
            </a:r>
            <a:r>
              <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Firebird</a:t>
            </a:r>
          </a:p>
          <a:p>
            <a:endPar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a:buFont typeface="Wingdings" pitchFamily="2" charset="2"/>
              <a:buChar char="ü"/>
            </a:pPr>
            <a:r>
              <a:rPr lang="es-AR" sz="1800" dirty="0" smtClean="0"/>
              <a:t> Empresas denominadas BigTech, se hacen del control del manejo de grandes cantidades de volúmenes de información. Al tener recursos suficientes, crean </a:t>
            </a:r>
            <a:r>
              <a:rPr lang="es-AR" sz="1800" b="1" dirty="0" smtClean="0">
                <a:effectLst>
                  <a:outerShdw blurRad="38100" dist="38100" dir="2700000" algn="tl">
                    <a:srgbClr val="000000">
                      <a:alpha val="43137"/>
                    </a:srgbClr>
                  </a:outerShdw>
                </a:effectLst>
              </a:rPr>
              <a:t>Servicios en la nube </a:t>
            </a:r>
            <a:r>
              <a:rPr lang="es-AR" sz="1800" dirty="0" smtClean="0"/>
              <a:t>para el resguardo completo de la información de un SI (Sistema de Información). Con una infinidad de herramientas y tecnologías a tal efecto, se convierten en los amos y señores del manejo de la información. Algunos de los ejemplos son: </a:t>
            </a:r>
            <a:r>
              <a:rPr lang="es-AR" sz="1800" b="1" dirty="0" smtClean="0">
                <a:effectLst>
                  <a:outerShdw blurRad="38100" dist="38100" dir="2700000" algn="tl">
                    <a:srgbClr val="000000">
                      <a:alpha val="43137"/>
                    </a:srgbClr>
                  </a:outerShdw>
                </a:effectLst>
              </a:rPr>
              <a:t>AWS</a:t>
            </a:r>
            <a:r>
              <a:rPr lang="es-AR" sz="1800" dirty="0" smtClean="0"/>
              <a:t> de Amazon, </a:t>
            </a:r>
            <a:r>
              <a:rPr lang="es-AR" sz="1800" b="1" dirty="0" smtClean="0">
                <a:effectLst>
                  <a:outerShdw blurRad="38100" dist="38100" dir="2700000" algn="tl">
                    <a:srgbClr val="000000">
                      <a:alpha val="43137"/>
                    </a:srgbClr>
                  </a:outerShdw>
                </a:effectLst>
              </a:rPr>
              <a:t>Azure</a:t>
            </a:r>
            <a:r>
              <a:rPr lang="es-AR" sz="1800" dirty="0" smtClean="0"/>
              <a:t> de Microsoft, </a:t>
            </a:r>
            <a:r>
              <a:rPr lang="es-AR" sz="1800" b="1" dirty="0" smtClean="0">
                <a:effectLst>
                  <a:outerShdw blurRad="38100" dist="38100" dir="2700000" algn="tl">
                    <a:srgbClr val="000000">
                      <a:alpha val="43137"/>
                    </a:srgbClr>
                  </a:outerShdw>
                </a:effectLst>
              </a:rPr>
              <a:t>GCP</a:t>
            </a:r>
            <a:r>
              <a:rPr lang="es-AR" sz="1800" dirty="0" smtClean="0"/>
              <a:t> de Google. Haciendo que el concepto de Base de datos cambie en forma radical.</a:t>
            </a:r>
            <a:endParaRPr lang="es-AR" sz="18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945270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descr="Amazon Web Services - Wikipedia, la enciclopedia libr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9220" name="Picture 4" descr="Plataforma de modernización de mainframe como servicio (ModPaaS) de Modern  Systems)"/>
          <p:cNvPicPr>
            <a:picLocks noChangeAspect="1" noChangeArrowheads="1"/>
          </p:cNvPicPr>
          <p:nvPr/>
        </p:nvPicPr>
        <p:blipFill>
          <a:blip r:embed="rId2"/>
          <a:srcRect/>
          <a:stretch>
            <a:fillRect/>
          </a:stretch>
        </p:blipFill>
        <p:spPr bwMode="auto">
          <a:xfrm>
            <a:off x="197778" y="1281015"/>
            <a:ext cx="4250049" cy="2390653"/>
          </a:xfrm>
          <a:prstGeom prst="rect">
            <a:avLst/>
          </a:prstGeom>
          <a:noFill/>
        </p:spPr>
      </p:pic>
      <p:pic>
        <p:nvPicPr>
          <p:cNvPr id="9222" name="Picture 6" descr="Qué es Microsoft Azure"/>
          <p:cNvPicPr>
            <a:picLocks noChangeAspect="1" noChangeArrowheads="1"/>
          </p:cNvPicPr>
          <p:nvPr/>
        </p:nvPicPr>
        <p:blipFill>
          <a:blip r:embed="rId3"/>
          <a:srcRect/>
          <a:stretch>
            <a:fillRect/>
          </a:stretch>
        </p:blipFill>
        <p:spPr bwMode="auto">
          <a:xfrm>
            <a:off x="282185" y="3798276"/>
            <a:ext cx="4205046" cy="2686930"/>
          </a:xfrm>
          <a:prstGeom prst="rect">
            <a:avLst/>
          </a:prstGeom>
          <a:noFill/>
        </p:spPr>
      </p:pic>
      <p:pic>
        <p:nvPicPr>
          <p:cNvPr id="9224" name="Picture 8" descr="Todas las novedades que llegan a Google Cloud, el servicio en la nube de  Google"/>
          <p:cNvPicPr>
            <a:picLocks noChangeAspect="1" noChangeArrowheads="1"/>
          </p:cNvPicPr>
          <p:nvPr/>
        </p:nvPicPr>
        <p:blipFill>
          <a:blip r:embed="rId4"/>
          <a:srcRect/>
          <a:stretch>
            <a:fillRect/>
          </a:stretch>
        </p:blipFill>
        <p:spPr bwMode="auto">
          <a:xfrm>
            <a:off x="4529799" y="2594684"/>
            <a:ext cx="4529797" cy="2519700"/>
          </a:xfrm>
          <a:prstGeom prst="rect">
            <a:avLst/>
          </a:prstGeom>
          <a:noFill/>
        </p:spPr>
      </p:pic>
    </p:spTree>
    <p:extLst>
      <p:ext uri="{BB962C8B-B14F-4D97-AF65-F5344CB8AC3E}">
        <p14:creationId xmlns:p14="http://schemas.microsoft.com/office/powerpoint/2010/main" val="2300101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srcRect l="20077" r="20119" b="13095"/>
          <a:stretch>
            <a:fillRect/>
          </a:stretch>
        </p:blipFill>
        <p:spPr bwMode="auto">
          <a:xfrm>
            <a:off x="1744393" y="225080"/>
            <a:ext cx="7174526" cy="6255435"/>
          </a:xfrm>
          <a:prstGeom prst="rect">
            <a:avLst/>
          </a:prstGeom>
          <a:noFill/>
          <a:ln w="9525">
            <a:noFill/>
            <a:miter lim="800000"/>
            <a:headEnd/>
            <a:tailEnd/>
          </a:ln>
        </p:spPr>
      </p:pic>
    </p:spTree>
    <p:extLst>
      <p:ext uri="{BB962C8B-B14F-4D97-AF65-F5344CB8AC3E}">
        <p14:creationId xmlns:p14="http://schemas.microsoft.com/office/powerpoint/2010/main" val="14468084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AutoShape 4" descr="Oracle corrige 284 vulnerabilidades en su actualización de seguridad de  enero - Una al Día"/>
          <p:cNvSpPr>
            <a:spLocks noChangeAspect="1" noChangeArrowheads="1"/>
          </p:cNvSpPr>
          <p:nvPr/>
        </p:nvSpPr>
        <p:spPr bwMode="auto">
          <a:xfrm>
            <a:off x="155575" y="-762000"/>
            <a:ext cx="2895600" cy="1590675"/>
          </a:xfrm>
          <a:prstGeom prst="rect">
            <a:avLst/>
          </a:prstGeom>
          <a:noFill/>
        </p:spPr>
        <p:txBody>
          <a:bodyPr vert="horz" wrap="square" lIns="91440" tIns="45720" rIns="91440" bIns="45720" numCol="1" anchor="t" anchorCtr="0" compatLnSpc="1">
            <a:prstTxWarp prst="textNoShape">
              <a:avLst/>
            </a:prstTxWarp>
          </a:bodyPr>
          <a:lstStyle/>
          <a:p>
            <a:endParaRPr lang="es-AR" dirty="0"/>
          </a:p>
        </p:txBody>
      </p:sp>
      <p:sp>
        <p:nvSpPr>
          <p:cNvPr id="21510" name="AutoShape 6" descr="Oracle corrige 284 vulnerabilidades en su actualización de seguridad de  enero - Una al Día"/>
          <p:cNvSpPr>
            <a:spLocks noChangeAspect="1" noChangeArrowheads="1"/>
          </p:cNvSpPr>
          <p:nvPr/>
        </p:nvSpPr>
        <p:spPr bwMode="auto">
          <a:xfrm>
            <a:off x="155575" y="-762000"/>
            <a:ext cx="2895600" cy="1590675"/>
          </a:xfrm>
          <a:prstGeom prst="rect">
            <a:avLst/>
          </a:prstGeom>
          <a:noFill/>
        </p:spPr>
        <p:txBody>
          <a:bodyPr vert="horz" wrap="square" lIns="91440" tIns="45720" rIns="91440" bIns="45720" numCol="1" anchor="t" anchorCtr="0" compatLnSpc="1">
            <a:prstTxWarp prst="textNoShape">
              <a:avLst/>
            </a:prstTxWarp>
          </a:bodyPr>
          <a:lstStyle/>
          <a:p>
            <a:endParaRPr lang="es-AR" dirty="0"/>
          </a:p>
        </p:txBody>
      </p:sp>
      <p:pic>
        <p:nvPicPr>
          <p:cNvPr id="25602" name="Picture 2" descr="26 ene 1959 año - CODASYL (Cinta de tiempo)"/>
          <p:cNvPicPr>
            <a:picLocks noChangeAspect="1" noChangeArrowheads="1"/>
          </p:cNvPicPr>
          <p:nvPr/>
        </p:nvPicPr>
        <p:blipFill>
          <a:blip r:embed="rId2"/>
          <a:srcRect/>
          <a:stretch>
            <a:fillRect/>
          </a:stretch>
        </p:blipFill>
        <p:spPr bwMode="auto">
          <a:xfrm>
            <a:off x="1932573" y="200855"/>
            <a:ext cx="2089053" cy="2089053"/>
          </a:xfrm>
          <a:prstGeom prst="rect">
            <a:avLst/>
          </a:prstGeom>
          <a:noFill/>
        </p:spPr>
      </p:pic>
      <p:pic>
        <p:nvPicPr>
          <p:cNvPr id="25604" name="Picture 4" descr="Modelo entidad relación timeline | Timetoast timelines"/>
          <p:cNvPicPr>
            <a:picLocks noChangeAspect="1" noChangeArrowheads="1"/>
          </p:cNvPicPr>
          <p:nvPr/>
        </p:nvPicPr>
        <p:blipFill>
          <a:blip r:embed="rId3"/>
          <a:srcRect l="4052" t="1832" r="4180" b="4937"/>
          <a:stretch>
            <a:fillRect/>
          </a:stretch>
        </p:blipFill>
        <p:spPr bwMode="auto">
          <a:xfrm>
            <a:off x="5831619" y="3534777"/>
            <a:ext cx="3123026" cy="2621265"/>
          </a:xfrm>
          <a:prstGeom prst="rect">
            <a:avLst/>
          </a:prstGeom>
          <a:noFill/>
        </p:spPr>
      </p:pic>
      <p:pic>
        <p:nvPicPr>
          <p:cNvPr id="25606" name="Picture 6" descr="Definicion (Modelo de Red) – MODELO DE RED"/>
          <p:cNvPicPr>
            <a:picLocks noChangeAspect="1" noChangeArrowheads="1"/>
          </p:cNvPicPr>
          <p:nvPr/>
        </p:nvPicPr>
        <p:blipFill>
          <a:blip r:embed="rId4"/>
          <a:srcRect/>
          <a:stretch>
            <a:fillRect/>
          </a:stretch>
        </p:blipFill>
        <p:spPr bwMode="auto">
          <a:xfrm>
            <a:off x="4292819" y="210564"/>
            <a:ext cx="2432880" cy="1618394"/>
          </a:xfrm>
          <a:prstGeom prst="rect">
            <a:avLst/>
          </a:prstGeom>
          <a:noFill/>
          <a:ln w="25400" cap="rnd">
            <a:solidFill>
              <a:schemeClr val="tx1"/>
            </a:solidFill>
          </a:ln>
        </p:spPr>
      </p:pic>
      <p:sp>
        <p:nvSpPr>
          <p:cNvPr id="25608" name="AutoShape 8" descr="Historia y evolución de las Bases de Datos timeline | Timetoast"/>
          <p:cNvSpPr>
            <a:spLocks noChangeAspect="1" noChangeArrowheads="1"/>
          </p:cNvSpPr>
          <p:nvPr/>
        </p:nvSpPr>
        <p:spPr bwMode="auto">
          <a:xfrm>
            <a:off x="155575" y="-792163"/>
            <a:ext cx="2762250" cy="165735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25610" name="Picture 10" descr="Historia y evolución de las Bases de Datos timeline | Timetoast"/>
          <p:cNvPicPr>
            <a:picLocks noChangeAspect="1" noChangeArrowheads="1"/>
          </p:cNvPicPr>
          <p:nvPr/>
        </p:nvPicPr>
        <p:blipFill>
          <a:blip r:embed="rId5"/>
          <a:srcRect/>
          <a:stretch>
            <a:fillRect/>
          </a:stretch>
        </p:blipFill>
        <p:spPr bwMode="auto">
          <a:xfrm>
            <a:off x="121638" y="2310227"/>
            <a:ext cx="2854910" cy="1712946"/>
          </a:xfrm>
          <a:prstGeom prst="rect">
            <a:avLst/>
          </a:prstGeom>
          <a:noFill/>
        </p:spPr>
      </p:pic>
      <p:pic>
        <p:nvPicPr>
          <p:cNvPr id="25612" name="Picture 12" descr="HISTORIA DE SABRE – wikisabre"/>
          <p:cNvPicPr>
            <a:picLocks noChangeAspect="1" noChangeArrowheads="1"/>
          </p:cNvPicPr>
          <p:nvPr/>
        </p:nvPicPr>
        <p:blipFill>
          <a:blip r:embed="rId6"/>
          <a:srcRect/>
          <a:stretch>
            <a:fillRect/>
          </a:stretch>
        </p:blipFill>
        <p:spPr bwMode="auto">
          <a:xfrm>
            <a:off x="557503" y="4079629"/>
            <a:ext cx="2364711" cy="2364711"/>
          </a:xfrm>
          <a:prstGeom prst="rect">
            <a:avLst/>
          </a:prstGeom>
          <a:noFill/>
        </p:spPr>
      </p:pic>
      <p:pic>
        <p:nvPicPr>
          <p:cNvPr id="14" name="13 Imagen" descr="https://histinf.blogs.upv.es/files/2011/01/edgar_frank_codd.jpg"/>
          <p:cNvPicPr/>
          <p:nvPr/>
        </p:nvPicPr>
        <p:blipFill>
          <a:blip r:embed="rId7" cstate="print"/>
          <a:srcRect/>
          <a:stretch>
            <a:fillRect/>
          </a:stretch>
        </p:blipFill>
        <p:spPr bwMode="auto">
          <a:xfrm>
            <a:off x="3522231" y="3972852"/>
            <a:ext cx="1848949" cy="2543614"/>
          </a:xfrm>
          <a:prstGeom prst="rect">
            <a:avLst/>
          </a:prstGeom>
          <a:noFill/>
          <a:ln w="9525">
            <a:noFill/>
            <a:miter lim="800000"/>
            <a:headEnd/>
            <a:tailEnd/>
          </a:ln>
        </p:spPr>
      </p:pic>
      <p:pic>
        <p:nvPicPr>
          <p:cNvPr id="25614" name="Picture 14" descr="Transform your IMS with API - IMS UG June 2018 Tokyo"/>
          <p:cNvPicPr>
            <a:picLocks noChangeAspect="1" noChangeArrowheads="1"/>
          </p:cNvPicPr>
          <p:nvPr/>
        </p:nvPicPr>
        <p:blipFill>
          <a:blip r:embed="rId8"/>
          <a:srcRect/>
          <a:stretch>
            <a:fillRect/>
          </a:stretch>
        </p:blipFill>
        <p:spPr bwMode="auto">
          <a:xfrm>
            <a:off x="2985642" y="2092072"/>
            <a:ext cx="3190075" cy="1795042"/>
          </a:xfrm>
          <a:prstGeom prst="rect">
            <a:avLst/>
          </a:prstGeom>
          <a:noFill/>
        </p:spPr>
      </p:pic>
      <p:pic>
        <p:nvPicPr>
          <p:cNvPr id="25618" name="Picture 18" descr="Larry Ellison: su legado - Duna 89.7 | Duna 89.7"/>
          <p:cNvPicPr>
            <a:picLocks noChangeAspect="1" noChangeArrowheads="1"/>
          </p:cNvPicPr>
          <p:nvPr/>
        </p:nvPicPr>
        <p:blipFill>
          <a:blip r:embed="rId9"/>
          <a:srcRect/>
          <a:stretch>
            <a:fillRect/>
          </a:stretch>
        </p:blipFill>
        <p:spPr bwMode="auto">
          <a:xfrm>
            <a:off x="6185180" y="1277252"/>
            <a:ext cx="2828194" cy="1814286"/>
          </a:xfrm>
          <a:prstGeom prst="rect">
            <a:avLst/>
          </a:prstGeom>
          <a:noFill/>
        </p:spPr>
      </p:pic>
    </p:spTree>
    <p:extLst>
      <p:ext uri="{BB962C8B-B14F-4D97-AF65-F5344CB8AC3E}">
        <p14:creationId xmlns:p14="http://schemas.microsoft.com/office/powerpoint/2010/main" val="3410825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AR"/>
          </a:p>
        </p:txBody>
      </p:sp>
      <p:sp>
        <p:nvSpPr>
          <p:cNvPr id="24579" name="Rectangle 3"/>
          <p:cNvSpPr>
            <a:spLocks noChangeArrowheads="1"/>
          </p:cNvSpPr>
          <p:nvPr/>
        </p:nvSpPr>
        <p:spPr bwMode="auto">
          <a:xfrm>
            <a:off x="1929731" y="552534"/>
            <a:ext cx="6116990"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ClrTx/>
            </a:pPr>
            <a:r>
              <a:rPr lang="es-AR"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Los orígenes de las bases de datos se remontan a la Antigüedad donde ya existían bibliotecas y toda clase de registros. Además también se utilizaban para recoger información sobre las cosechas y censos. Sin embargo, su búsqueda era lenta y poco eficaz y no se contaba con la ayuda de máquinas que pudiesen reemplazar el trabajo manual.</a:t>
            </a:r>
          </a:p>
        </p:txBody>
      </p:sp>
      <p:pic>
        <p:nvPicPr>
          <p:cNvPr id="24581" name="Picture 5" descr="Hollerith Electric Tabulating System - YouTube"/>
          <p:cNvPicPr>
            <a:picLocks noChangeAspect="1" noChangeArrowheads="1"/>
          </p:cNvPicPr>
          <p:nvPr/>
        </p:nvPicPr>
        <p:blipFill>
          <a:blip r:embed="rId2"/>
          <a:srcRect/>
          <a:stretch>
            <a:fillRect/>
          </a:stretch>
        </p:blipFill>
        <p:spPr bwMode="auto">
          <a:xfrm>
            <a:off x="4557934" y="1817470"/>
            <a:ext cx="4346916" cy="2445141"/>
          </a:xfrm>
          <a:prstGeom prst="rect">
            <a:avLst/>
          </a:prstGeom>
          <a:noFill/>
        </p:spPr>
      </p:pic>
      <p:sp>
        <p:nvSpPr>
          <p:cNvPr id="16" name="Rectangle 3"/>
          <p:cNvSpPr>
            <a:spLocks noChangeArrowheads="1"/>
          </p:cNvSpPr>
          <p:nvPr/>
        </p:nvSpPr>
        <p:spPr bwMode="auto">
          <a:xfrm>
            <a:off x="253329" y="1998532"/>
            <a:ext cx="3826301" cy="30162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ClrTx/>
            </a:pPr>
            <a:r>
              <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En 1884 Herman Hollerith creó la máquina automática de tarjetas perforadas, siendo nombrado así el primer ingeniero estadístico de la historia. En esta época, los censos se realizaban de forma manual.</a:t>
            </a:r>
          </a:p>
          <a:p>
            <a:pPr fontAlgn="base">
              <a:spcBef>
                <a:spcPct val="0"/>
              </a:spcBef>
              <a:spcAft>
                <a:spcPct val="0"/>
              </a:spcAft>
              <a:buClrTx/>
            </a:pPr>
            <a:endPar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fontAlgn="base">
              <a:spcBef>
                <a:spcPct val="0"/>
              </a:spcBef>
              <a:spcAft>
                <a:spcPct val="0"/>
              </a:spcAft>
              <a:buClrTx/>
            </a:pPr>
            <a:r>
              <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Ante esta situación, Hollerith comenzó a trabajar en el diseño de una maquina tabuladora o censadora, basada en tarjetas perforadas.</a:t>
            </a:r>
          </a:p>
          <a:p>
            <a:pPr fontAlgn="base">
              <a:spcBef>
                <a:spcPct val="0"/>
              </a:spcBef>
              <a:spcAft>
                <a:spcPct val="0"/>
              </a:spcAft>
              <a:buClrTx/>
            </a:pPr>
            <a:endParaRPr lang="es-AR"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24592" name="Picture 16" descr="Tabuladora creada por Herman Hollerith había... | Sutori"/>
          <p:cNvPicPr>
            <a:picLocks noChangeAspect="1" noChangeArrowheads="1"/>
          </p:cNvPicPr>
          <p:nvPr/>
        </p:nvPicPr>
        <p:blipFill>
          <a:blip r:embed="rId3"/>
          <a:srcRect/>
          <a:stretch>
            <a:fillRect/>
          </a:stretch>
        </p:blipFill>
        <p:spPr bwMode="auto">
          <a:xfrm>
            <a:off x="3799109" y="4220943"/>
            <a:ext cx="3065926" cy="2299444"/>
          </a:xfrm>
          <a:prstGeom prst="rect">
            <a:avLst/>
          </a:prstGeom>
          <a:noFill/>
        </p:spPr>
      </p:pic>
    </p:spTree>
    <p:extLst>
      <p:ext uri="{BB962C8B-B14F-4D97-AF65-F5344CB8AC3E}">
        <p14:creationId xmlns:p14="http://schemas.microsoft.com/office/powerpoint/2010/main" val="2176990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La historia de UNIVAC, la computadora comercial más icónica"/>
          <p:cNvPicPr>
            <a:picLocks noChangeAspect="1" noChangeArrowheads="1"/>
          </p:cNvPicPr>
          <p:nvPr/>
        </p:nvPicPr>
        <p:blipFill>
          <a:blip r:embed="rId2"/>
          <a:srcRect/>
          <a:stretch>
            <a:fillRect/>
          </a:stretch>
        </p:blipFill>
        <p:spPr bwMode="auto">
          <a:xfrm>
            <a:off x="5459099" y="478302"/>
            <a:ext cx="3516092" cy="2659044"/>
          </a:xfrm>
          <a:prstGeom prst="rect">
            <a:avLst/>
          </a:prstGeom>
          <a:noFill/>
        </p:spPr>
      </p:pic>
      <p:pic>
        <p:nvPicPr>
          <p:cNvPr id="23556" name="Picture 4" descr="Revista de Historia de la Informática: UNIVAC: EL PRIMER ORDENADOR COMERCIAL"/>
          <p:cNvPicPr>
            <a:picLocks noChangeAspect="1" noChangeArrowheads="1"/>
          </p:cNvPicPr>
          <p:nvPr/>
        </p:nvPicPr>
        <p:blipFill>
          <a:blip r:embed="rId3"/>
          <a:srcRect/>
          <a:stretch>
            <a:fillRect/>
          </a:stretch>
        </p:blipFill>
        <p:spPr bwMode="auto">
          <a:xfrm>
            <a:off x="2926922" y="4186092"/>
            <a:ext cx="3684904" cy="2210943"/>
          </a:xfrm>
          <a:prstGeom prst="rect">
            <a:avLst/>
          </a:prstGeom>
          <a:noFill/>
        </p:spPr>
      </p:pic>
      <p:sp>
        <p:nvSpPr>
          <p:cNvPr id="8" name="7 Rectángulo"/>
          <p:cNvSpPr/>
          <p:nvPr/>
        </p:nvSpPr>
        <p:spPr>
          <a:xfrm>
            <a:off x="1855589" y="560051"/>
            <a:ext cx="3424335" cy="523220"/>
          </a:xfrm>
          <a:prstGeom prst="rect">
            <a:avLst/>
          </a:prstGeom>
        </p:spPr>
        <p:txBody>
          <a:bodyPr wrap="none">
            <a:spAutoFit/>
          </a:bodyPr>
          <a:lstStyle/>
          <a:p>
            <a:r>
              <a:rPr lang="es-AR" sz="2800" b="1" dirty="0" smtClean="0">
                <a:solidFill>
                  <a:schemeClr val="bg2">
                    <a:lumMod val="90000"/>
                    <a:lumOff val="10000"/>
                  </a:schemeClr>
                </a:solidFill>
                <a:effectLst>
                  <a:outerShdw blurRad="38100" dist="38100" dir="2700000" algn="tl">
                    <a:srgbClr val="000000">
                      <a:alpha val="43137"/>
                    </a:srgbClr>
                  </a:outerShdw>
                </a:effectLst>
              </a:rPr>
              <a:t>Década de los 50´s</a:t>
            </a:r>
          </a:p>
        </p:txBody>
      </p:sp>
      <p:pic>
        <p:nvPicPr>
          <p:cNvPr id="23560" name="Picture 8" descr="Cinta magnética de almacenamiento de datos - Wikiwand"/>
          <p:cNvPicPr>
            <a:picLocks noChangeAspect="1" noChangeArrowheads="1"/>
          </p:cNvPicPr>
          <p:nvPr/>
        </p:nvPicPr>
        <p:blipFill>
          <a:blip r:embed="rId4"/>
          <a:srcRect/>
          <a:stretch>
            <a:fillRect/>
          </a:stretch>
        </p:blipFill>
        <p:spPr bwMode="auto">
          <a:xfrm>
            <a:off x="6739262" y="4164089"/>
            <a:ext cx="2264067" cy="2171446"/>
          </a:xfrm>
          <a:prstGeom prst="rect">
            <a:avLst/>
          </a:prstGeom>
          <a:noFill/>
        </p:spPr>
      </p:pic>
      <p:pic>
        <p:nvPicPr>
          <p:cNvPr id="23558" name="Picture 6" descr="UNIVAC (@univac_edu) | Twitter"/>
          <p:cNvPicPr>
            <a:picLocks noChangeAspect="1" noChangeArrowheads="1"/>
          </p:cNvPicPr>
          <p:nvPr/>
        </p:nvPicPr>
        <p:blipFill>
          <a:blip r:embed="rId5"/>
          <a:srcRect/>
          <a:stretch>
            <a:fillRect/>
          </a:stretch>
        </p:blipFill>
        <p:spPr bwMode="auto">
          <a:xfrm>
            <a:off x="5543504" y="2814980"/>
            <a:ext cx="1616343" cy="1616344"/>
          </a:xfrm>
          <a:prstGeom prst="rect">
            <a:avLst/>
          </a:prstGeom>
          <a:noFill/>
        </p:spPr>
      </p:pic>
      <p:sp>
        <p:nvSpPr>
          <p:cNvPr id="10" name="Rectangle 3"/>
          <p:cNvSpPr>
            <a:spLocks noChangeArrowheads="1"/>
          </p:cNvSpPr>
          <p:nvPr/>
        </p:nvSpPr>
        <p:spPr bwMode="auto">
          <a:xfrm>
            <a:off x="351803" y="2441843"/>
            <a:ext cx="3826301" cy="5539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ClrTx/>
              <a:buFont typeface="Arial" pitchFamily="34" charset="0"/>
              <a:buChar char="•"/>
            </a:pPr>
            <a:endParaRPr lang="es-AR" sz="1600" dirty="0" smtClean="0">
              <a:solidFill>
                <a:schemeClr val="bg1">
                  <a:lumMod val="5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fontAlgn="base">
              <a:spcBef>
                <a:spcPct val="0"/>
              </a:spcBef>
              <a:spcAft>
                <a:spcPct val="0"/>
              </a:spcAft>
              <a:buClrTx/>
              <a:buFont typeface="Arial" pitchFamily="34" charset="0"/>
              <a:buChar char="•"/>
            </a:pPr>
            <a:endParaRPr lang="es-AR"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11" name="Rectangle 3"/>
          <p:cNvSpPr>
            <a:spLocks noChangeArrowheads="1"/>
          </p:cNvSpPr>
          <p:nvPr/>
        </p:nvSpPr>
        <p:spPr bwMode="auto">
          <a:xfrm>
            <a:off x="253328" y="1318481"/>
            <a:ext cx="5036124" cy="280076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ClrTx/>
              <a:buFont typeface="Wingdings" pitchFamily="2" charset="2"/>
              <a:buChar char="ü"/>
            </a:pPr>
            <a:r>
              <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 Procesamiento centralizado</a:t>
            </a:r>
          </a:p>
          <a:p>
            <a:pPr fontAlgn="base">
              <a:spcBef>
                <a:spcPct val="0"/>
              </a:spcBef>
              <a:spcAft>
                <a:spcPct val="0"/>
              </a:spcAft>
              <a:buClrTx/>
            </a:pPr>
            <a:endPar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fontAlgn="base">
              <a:spcBef>
                <a:spcPct val="0"/>
              </a:spcBef>
              <a:spcAft>
                <a:spcPct val="0"/>
              </a:spcAft>
              <a:buClrTx/>
              <a:buFont typeface="Wingdings" pitchFamily="2" charset="2"/>
              <a:buChar char="ü"/>
            </a:pPr>
            <a:r>
              <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Almacenamiento en cintas magnéticas</a:t>
            </a:r>
          </a:p>
          <a:p>
            <a:pPr fontAlgn="base">
              <a:spcBef>
                <a:spcPct val="0"/>
              </a:spcBef>
              <a:spcAft>
                <a:spcPct val="0"/>
              </a:spcAft>
              <a:buClrTx/>
              <a:buFont typeface="Wingdings" pitchFamily="2" charset="2"/>
              <a:buChar char="ü"/>
            </a:pPr>
            <a:endPar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fontAlgn="base">
              <a:spcBef>
                <a:spcPct val="0"/>
              </a:spcBef>
              <a:spcAft>
                <a:spcPct val="0"/>
              </a:spcAft>
              <a:buClrTx/>
              <a:buFont typeface="Wingdings" pitchFamily="2" charset="2"/>
              <a:buChar char="ü"/>
            </a:pPr>
            <a:r>
              <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Acceso secuencial</a:t>
            </a:r>
          </a:p>
          <a:p>
            <a:pPr fontAlgn="base">
              <a:spcBef>
                <a:spcPct val="0"/>
              </a:spcBef>
              <a:spcAft>
                <a:spcPct val="0"/>
              </a:spcAft>
              <a:buClrTx/>
              <a:buFont typeface="Wingdings" pitchFamily="2" charset="2"/>
              <a:buChar char="ü"/>
            </a:pPr>
            <a:endPar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fontAlgn="base">
              <a:spcBef>
                <a:spcPct val="0"/>
              </a:spcBef>
              <a:spcAft>
                <a:spcPct val="0"/>
              </a:spcAft>
              <a:buClrTx/>
              <a:buFont typeface="Wingdings" pitchFamily="2" charset="2"/>
              <a:buChar char="ü"/>
            </a:pPr>
            <a:r>
              <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Procesamiento de la información por lotes BATCH</a:t>
            </a:r>
          </a:p>
          <a:p>
            <a:pPr fontAlgn="base">
              <a:spcBef>
                <a:spcPct val="0"/>
              </a:spcBef>
              <a:spcAft>
                <a:spcPct val="0"/>
              </a:spcAft>
              <a:buClrTx/>
              <a:buFont typeface="Wingdings" pitchFamily="2" charset="2"/>
              <a:buChar char="ü"/>
            </a:pPr>
            <a:endPar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fontAlgn="base">
              <a:spcBef>
                <a:spcPct val="0"/>
              </a:spcBef>
              <a:spcAft>
                <a:spcPct val="0"/>
              </a:spcAft>
              <a:buClrTx/>
              <a:buFont typeface="Wingdings" pitchFamily="2" charset="2"/>
              <a:buChar char="ü"/>
            </a:pPr>
            <a:r>
              <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Monousuario y Monotarea</a:t>
            </a:r>
          </a:p>
          <a:p>
            <a:pPr fontAlgn="base">
              <a:spcBef>
                <a:spcPct val="0"/>
              </a:spcBef>
              <a:spcAft>
                <a:spcPct val="0"/>
              </a:spcAft>
              <a:buClrTx/>
              <a:buFont typeface="Wingdings" pitchFamily="2" charset="2"/>
              <a:buChar char="ü"/>
            </a:pPr>
            <a:endPar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fontAlgn="base">
              <a:spcBef>
                <a:spcPct val="0"/>
              </a:spcBef>
              <a:spcAft>
                <a:spcPct val="0"/>
              </a:spcAft>
              <a:buClrTx/>
              <a:buFont typeface="Wingdings" pitchFamily="2" charset="2"/>
              <a:buChar char="ü"/>
            </a:pPr>
            <a:r>
              <a:rPr lang="es-A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Se llamaron en un primer momento Data Banks</a:t>
            </a:r>
            <a:endParaRPr lang="es-AR"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pic>
        <p:nvPicPr>
          <p:cNvPr id="23562" name="Picture 10" descr="Borrado Datos Seguro y Discos Duros Borrado de cintas magneticas - Borrado  Datos Seguro y Discos Duros"/>
          <p:cNvPicPr>
            <a:picLocks noChangeAspect="1" noChangeArrowheads="1"/>
          </p:cNvPicPr>
          <p:nvPr/>
        </p:nvPicPr>
        <p:blipFill>
          <a:blip r:embed="rId6"/>
          <a:srcRect/>
          <a:stretch>
            <a:fillRect/>
          </a:stretch>
        </p:blipFill>
        <p:spPr bwMode="auto">
          <a:xfrm>
            <a:off x="141504" y="4358912"/>
            <a:ext cx="2657967" cy="1900869"/>
          </a:xfrm>
          <a:prstGeom prst="rect">
            <a:avLst/>
          </a:prstGeom>
          <a:noFill/>
        </p:spPr>
      </p:pic>
    </p:spTree>
    <p:extLst>
      <p:ext uri="{BB962C8B-B14F-4D97-AF65-F5344CB8AC3E}">
        <p14:creationId xmlns:p14="http://schemas.microsoft.com/office/powerpoint/2010/main" val="2965046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
        <p:cNvGrpSpPr/>
        <p:nvPr/>
      </p:nvGrpSpPr>
      <p:grpSpPr>
        <a:xfrm>
          <a:off x="0" y="0"/>
          <a:ext cx="0" cy="0"/>
          <a:chOff x="0" y="0"/>
          <a:chExt cx="0" cy="0"/>
        </a:xfrm>
      </p:grpSpPr>
      <p:sp>
        <p:nvSpPr>
          <p:cNvPr id="43" name="Google Shape;43;p8"/>
          <p:cNvSpPr txBox="1">
            <a:spLocks noGrp="1"/>
          </p:cNvSpPr>
          <p:nvPr>
            <p:ph type="body" idx="1"/>
          </p:nvPr>
        </p:nvSpPr>
        <p:spPr>
          <a:xfrm>
            <a:off x="3393279" y="2314572"/>
            <a:ext cx="2543175" cy="78581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1200"/>
              </a:spcAft>
              <a:buClr>
                <a:schemeClr val="dk1"/>
              </a:buClr>
              <a:buSzPts val="3200"/>
              <a:buNone/>
            </a:pPr>
            <a:r>
              <a:rPr lang="es-AR" sz="2400" b="1" dirty="0" smtClean="0">
                <a:solidFill>
                  <a:schemeClr val="tx1"/>
                </a:solidFill>
              </a:rPr>
              <a:t>CONDICIÓN</a:t>
            </a:r>
            <a:endParaRPr sz="2400" b="1" dirty="0">
              <a:solidFill>
                <a:schemeClr val="tx1"/>
              </a:solidFill>
            </a:endParaRPr>
          </a:p>
        </p:txBody>
      </p:sp>
      <p:sp>
        <p:nvSpPr>
          <p:cNvPr id="5" name="4 Rectángulo"/>
          <p:cNvSpPr/>
          <p:nvPr/>
        </p:nvSpPr>
        <p:spPr>
          <a:xfrm>
            <a:off x="267286" y="1533383"/>
            <a:ext cx="4051496" cy="3539430"/>
          </a:xfrm>
          <a:prstGeom prst="rect">
            <a:avLst/>
          </a:prstGeom>
        </p:spPr>
        <p:txBody>
          <a:bodyPr wrap="square">
            <a:spAutoFit/>
          </a:bodyPr>
          <a:lstStyle/>
          <a:p>
            <a:pPr>
              <a:buFont typeface="Wingdings" pitchFamily="2" charset="2"/>
              <a:buChar char="ü"/>
            </a:pPr>
            <a:r>
              <a:rPr lang="es-AR" sz="1600" dirty="0" smtClean="0">
                <a:latin typeface="Tahoma" pitchFamily="34" charset="0"/>
                <a:ea typeface="Tahoma" pitchFamily="34" charset="0"/>
                <a:cs typeface="Tahoma" pitchFamily="34" charset="0"/>
              </a:rPr>
              <a:t> Invención del transistor</a:t>
            </a: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 Nacimiento de los circuitos integrados (microcontroladores)</a:t>
            </a: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 Popularización de los discos rígidos como dispositivos de almacenamiento</a:t>
            </a: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 Procesamiento centralizado</a:t>
            </a: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Aparición de las primeras bases de datos jerarquicas y de red</a:t>
            </a:r>
          </a:p>
          <a:p>
            <a:pPr>
              <a:buFont typeface="Wingdings" pitchFamily="2" charset="2"/>
              <a:buChar char="ü"/>
            </a:pPr>
            <a:endParaRPr lang="es-AR" sz="1600" dirty="0" smtClean="0">
              <a:latin typeface="Tahoma" pitchFamily="34" charset="0"/>
              <a:ea typeface="Tahoma" pitchFamily="34" charset="0"/>
              <a:cs typeface="Tahoma" pitchFamily="34" charset="0"/>
            </a:endParaRPr>
          </a:p>
          <a:p>
            <a:pPr>
              <a:buFont typeface="Wingdings" pitchFamily="2" charset="2"/>
              <a:buChar char="ü"/>
            </a:pPr>
            <a:r>
              <a:rPr lang="es-AR" sz="1600" dirty="0" smtClean="0">
                <a:latin typeface="Tahoma" pitchFamily="34" charset="0"/>
                <a:ea typeface="Tahoma" pitchFamily="34" charset="0"/>
                <a:cs typeface="Tahoma" pitchFamily="34" charset="0"/>
              </a:rPr>
              <a:t>Primeras conexiones telefónicas</a:t>
            </a:r>
            <a:endParaRPr lang="es-AR" sz="2000" dirty="0"/>
          </a:p>
        </p:txBody>
      </p:sp>
      <p:sp>
        <p:nvSpPr>
          <p:cNvPr id="7" name="6 Rectángulo"/>
          <p:cNvSpPr/>
          <p:nvPr/>
        </p:nvSpPr>
        <p:spPr>
          <a:xfrm>
            <a:off x="1869656" y="475647"/>
            <a:ext cx="3424335" cy="523220"/>
          </a:xfrm>
          <a:prstGeom prst="rect">
            <a:avLst/>
          </a:prstGeom>
        </p:spPr>
        <p:txBody>
          <a:bodyPr wrap="none">
            <a:spAutoFit/>
          </a:bodyPr>
          <a:lstStyle/>
          <a:p>
            <a:r>
              <a:rPr lang="es-AR" sz="2800" b="1" dirty="0" smtClean="0">
                <a:solidFill>
                  <a:schemeClr val="bg2">
                    <a:lumMod val="90000"/>
                    <a:lumOff val="10000"/>
                  </a:schemeClr>
                </a:solidFill>
                <a:effectLst>
                  <a:outerShdw blurRad="38100" dist="38100" dir="2700000" algn="tl">
                    <a:srgbClr val="000000">
                      <a:alpha val="43137"/>
                    </a:srgbClr>
                  </a:outerShdw>
                </a:effectLst>
              </a:rPr>
              <a:t>Década de los 60´s</a:t>
            </a:r>
          </a:p>
        </p:txBody>
      </p:sp>
      <p:pic>
        <p:nvPicPr>
          <p:cNvPr id="22530" name="Picture 2" descr="Modelo de red - Wikipedia, la enciclopedia libre"/>
          <p:cNvPicPr>
            <a:picLocks noChangeAspect="1" noChangeArrowheads="1"/>
          </p:cNvPicPr>
          <p:nvPr/>
        </p:nvPicPr>
        <p:blipFill>
          <a:blip r:embed="rId4"/>
          <a:srcRect/>
          <a:stretch>
            <a:fillRect/>
          </a:stretch>
        </p:blipFill>
        <p:spPr bwMode="auto">
          <a:xfrm>
            <a:off x="4178935" y="1297743"/>
            <a:ext cx="4846690" cy="3836963"/>
          </a:xfrm>
          <a:prstGeom prst="rect">
            <a:avLst/>
          </a:prstGeom>
          <a:noFill/>
        </p:spPr>
      </p:pic>
      <p:pic>
        <p:nvPicPr>
          <p:cNvPr id="22532" name="Picture 4" descr="Evolución de las bases de datos timeline | Timetoast timelines"/>
          <p:cNvPicPr>
            <a:picLocks noChangeAspect="1" noChangeArrowheads="1"/>
          </p:cNvPicPr>
          <p:nvPr/>
        </p:nvPicPr>
        <p:blipFill>
          <a:blip r:embed="rId5"/>
          <a:srcRect l="1371" t="7015" r="1014" b="48308"/>
          <a:stretch>
            <a:fillRect/>
          </a:stretch>
        </p:blipFill>
        <p:spPr bwMode="auto">
          <a:xfrm>
            <a:off x="2025747" y="5233182"/>
            <a:ext cx="4220308" cy="120722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Rectángulo"/>
          <p:cNvSpPr/>
          <p:nvPr/>
        </p:nvSpPr>
        <p:spPr>
          <a:xfrm>
            <a:off x="166915" y="1717329"/>
            <a:ext cx="3983053" cy="4832092"/>
          </a:xfrm>
          <a:prstGeom prst="rect">
            <a:avLst/>
          </a:prstGeom>
        </p:spPr>
        <p:txBody>
          <a:bodyPr wrap="square">
            <a:spAutoFit/>
          </a:bodyPr>
          <a:lstStyle/>
          <a:p>
            <a:r>
              <a:rPr lang="es-AR" dirty="0" smtClean="0">
                <a:latin typeface="Tahoma" pitchFamily="34" charset="0"/>
                <a:ea typeface="Tahoma" pitchFamily="34" charset="0"/>
                <a:cs typeface="Tahoma" pitchFamily="34" charset="0"/>
              </a:rPr>
              <a:t>Echemos un ojo al pasado, exactamente 50 años atrás. En 1956, IBM lanzó el </a:t>
            </a:r>
            <a:r>
              <a:rPr lang="es-AR" b="1" dirty="0" smtClean="0">
                <a:latin typeface="Tahoma" pitchFamily="34" charset="0"/>
                <a:ea typeface="Tahoma" pitchFamily="34" charset="0"/>
                <a:cs typeface="Tahoma" pitchFamily="34" charset="0"/>
              </a:rPr>
              <a:t>IBM 350 RAMAC, el primer ordenador con disco duro</a:t>
            </a:r>
            <a:r>
              <a:rPr lang="es-AR" dirty="0" smtClean="0">
                <a:latin typeface="Tahoma" pitchFamily="34" charset="0"/>
                <a:ea typeface="Tahoma" pitchFamily="34" charset="0"/>
                <a:cs typeface="Tahoma" pitchFamily="34" charset="0"/>
              </a:rPr>
              <a:t>.</a:t>
            </a:r>
          </a:p>
          <a:p>
            <a:r>
              <a:rPr lang="es-AR" dirty="0" smtClean="0">
                <a:latin typeface="Tahoma" pitchFamily="34" charset="0"/>
                <a:ea typeface="Tahoma" pitchFamily="34" charset="0"/>
                <a:cs typeface="Tahoma" pitchFamily="34" charset="0"/>
              </a:rPr>
              <a:t>Fue el 4 de septiembre, y el apodo RAMAC proviene de </a:t>
            </a:r>
            <a:r>
              <a:rPr lang="es-AR" i="1" dirty="0" smtClean="0">
                <a:latin typeface="Tahoma" pitchFamily="34" charset="0"/>
                <a:ea typeface="Tahoma" pitchFamily="34" charset="0"/>
                <a:cs typeface="Tahoma" pitchFamily="34" charset="0"/>
              </a:rPr>
              <a:t>Random Access Method of Accounting and Control.</a:t>
            </a:r>
            <a:r>
              <a:rPr lang="es-AR" dirty="0" smtClean="0">
                <a:latin typeface="Tahoma" pitchFamily="34" charset="0"/>
                <a:ea typeface="Tahoma" pitchFamily="34" charset="0"/>
                <a:cs typeface="Tahoma" pitchFamily="34" charset="0"/>
              </a:rPr>
              <a:t>, o en español "sistema de almacenamiento y control por acceso aleatorio". El disco duro de unos 61 centímetros permitía almacenar la friolera de 5 millones de caracteres de 7-bits (a elegir un carácter entre 128, (2^7) posibles), es decir, alrededor de 4.4 MB de información.</a:t>
            </a:r>
          </a:p>
          <a:p>
            <a:endParaRPr lang="es-AR" dirty="0" smtClean="0">
              <a:latin typeface="Tahoma" pitchFamily="34" charset="0"/>
              <a:ea typeface="Tahoma" pitchFamily="34" charset="0"/>
              <a:cs typeface="Tahoma" pitchFamily="34" charset="0"/>
            </a:endParaRPr>
          </a:p>
          <a:p>
            <a:r>
              <a:rPr lang="es-AR" dirty="0" smtClean="0">
                <a:latin typeface="Tahoma" pitchFamily="34" charset="0"/>
                <a:ea typeface="Tahoma" pitchFamily="34" charset="0"/>
                <a:cs typeface="Tahoma" pitchFamily="34" charset="0"/>
              </a:rPr>
              <a:t>El disco giraba a 1.200 rpm (hoy en día lo hacen normalmente a 5.400 y 7200 rpm) y la velocidad de transferencia era de unos 8.000 caracteres por segundo.</a:t>
            </a:r>
          </a:p>
          <a:p>
            <a:r>
              <a:rPr lang="es-AR" dirty="0" smtClean="0">
                <a:latin typeface="Tahoma" pitchFamily="34" charset="0"/>
                <a:ea typeface="Tahoma" pitchFamily="34" charset="0"/>
                <a:cs typeface="Tahoma" pitchFamily="34" charset="0"/>
              </a:rPr>
              <a:t>El 350 RAMAC dejó de venderse en 1969 y actualmente se encuentra una unidad de este sistema en el museo de la historia de las computadoras de Mountain View, en California.</a:t>
            </a:r>
            <a:endParaRPr lang="es-AR" dirty="0"/>
          </a:p>
        </p:txBody>
      </p:sp>
      <p:pic>
        <p:nvPicPr>
          <p:cNvPr id="20486" name="Picture 6" descr="EVOLUCIÓN DE LOS DISCOS DUROS timeline | Timetoast timelines"/>
          <p:cNvPicPr>
            <a:picLocks noChangeAspect="1" noChangeArrowheads="1"/>
          </p:cNvPicPr>
          <p:nvPr/>
        </p:nvPicPr>
        <p:blipFill>
          <a:blip r:embed="rId2"/>
          <a:srcRect/>
          <a:stretch>
            <a:fillRect/>
          </a:stretch>
        </p:blipFill>
        <p:spPr bwMode="auto">
          <a:xfrm>
            <a:off x="5977591" y="3570481"/>
            <a:ext cx="2776309" cy="2884477"/>
          </a:xfrm>
          <a:prstGeom prst="rect">
            <a:avLst/>
          </a:prstGeom>
          <a:noFill/>
        </p:spPr>
      </p:pic>
      <p:pic>
        <p:nvPicPr>
          <p:cNvPr id="20488" name="Picture 8" descr="IBM 350, el primer ordenador con disco duro"/>
          <p:cNvPicPr>
            <a:picLocks noChangeAspect="1" noChangeArrowheads="1"/>
          </p:cNvPicPr>
          <p:nvPr/>
        </p:nvPicPr>
        <p:blipFill>
          <a:blip r:embed="rId3"/>
          <a:srcRect/>
          <a:stretch>
            <a:fillRect/>
          </a:stretch>
        </p:blipFill>
        <p:spPr bwMode="auto">
          <a:xfrm>
            <a:off x="4763079" y="267592"/>
            <a:ext cx="3429000" cy="3267075"/>
          </a:xfrm>
          <a:prstGeom prst="rect">
            <a:avLst/>
          </a:prstGeom>
          <a:noFill/>
        </p:spPr>
      </p:pic>
      <p:sp>
        <p:nvSpPr>
          <p:cNvPr id="13" name="12 Rectángulo"/>
          <p:cNvSpPr/>
          <p:nvPr/>
        </p:nvSpPr>
        <p:spPr>
          <a:xfrm>
            <a:off x="294076" y="1193101"/>
            <a:ext cx="4302781" cy="461665"/>
          </a:xfrm>
          <a:prstGeom prst="rect">
            <a:avLst/>
          </a:prstGeom>
        </p:spPr>
        <p:txBody>
          <a:bodyPr wrap="none">
            <a:spAutoFit/>
          </a:bodyPr>
          <a:lstStyle/>
          <a:p>
            <a:r>
              <a:rPr lang="es-AR" sz="2400" b="1" dirty="0" smtClean="0">
                <a:solidFill>
                  <a:schemeClr val="bg2">
                    <a:lumMod val="90000"/>
                    <a:lumOff val="10000"/>
                  </a:schemeClr>
                </a:solidFill>
                <a:effectLst>
                  <a:outerShdw blurRad="38100" dist="38100" dir="2700000" algn="tl">
                    <a:srgbClr val="000000">
                      <a:alpha val="43137"/>
                    </a:srgbClr>
                  </a:outerShdw>
                </a:effectLst>
              </a:rPr>
              <a:t>Los primeros discos rígidos</a:t>
            </a:r>
          </a:p>
        </p:txBody>
      </p:sp>
    </p:spTree>
    <p:extLst>
      <p:ext uri="{BB962C8B-B14F-4D97-AF65-F5344CB8AC3E}">
        <p14:creationId xmlns:p14="http://schemas.microsoft.com/office/powerpoint/2010/main" val="368328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68811" y="1841381"/>
            <a:ext cx="3573195" cy="4401205"/>
          </a:xfrm>
          <a:prstGeom prst="rect">
            <a:avLst/>
          </a:prstGeom>
        </p:spPr>
        <p:txBody>
          <a:bodyPr wrap="square">
            <a:spAutoFit/>
          </a:bodyPr>
          <a:lstStyle/>
          <a:p>
            <a:r>
              <a:rPr lang="es-AR"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SABRE</a:t>
            </a:r>
            <a:r>
              <a:rPr lang="es-AR" dirty="0" smtClean="0">
                <a:latin typeface="Tahoma" pitchFamily="34" charset="0"/>
                <a:ea typeface="Tahoma" pitchFamily="34" charset="0"/>
                <a:cs typeface="Tahoma" pitchFamily="34" charset="0"/>
              </a:rPr>
              <a:t> nace de la idea de crear un sistema completo de reservas disponibles en cualquier localización de American Airlines, en alianza con IBM. </a:t>
            </a:r>
          </a:p>
          <a:p>
            <a:r>
              <a:rPr lang="es-AR" dirty="0" smtClean="0">
                <a:latin typeface="Tahoma" pitchFamily="34" charset="0"/>
                <a:ea typeface="Tahoma" pitchFamily="34" charset="0"/>
                <a:cs typeface="Tahoma" pitchFamily="34" charset="0"/>
              </a:rPr>
              <a:t>En 1960 SABRE se instala en dos computadoras IBM 7090, lo más moderno de la época, procesando 84.000 llamadas telefónicas al día. </a:t>
            </a:r>
          </a:p>
          <a:p>
            <a:r>
              <a:rPr lang="es-AR" dirty="0" smtClean="0">
                <a:latin typeface="Tahoma" pitchFamily="34" charset="0"/>
                <a:ea typeface="Tahoma" pitchFamily="34" charset="0"/>
                <a:cs typeface="Tahoma" pitchFamily="34" charset="0"/>
              </a:rPr>
              <a:t>La programación final del sistema SABRE se termina de hacer en 1964 y la red de telecomunicaciones del sistema se extiende de costa a costa en los Estados Unidos. </a:t>
            </a:r>
          </a:p>
          <a:p>
            <a:r>
              <a:rPr lang="es-AR" dirty="0" smtClean="0">
                <a:latin typeface="Tahoma" pitchFamily="34" charset="0"/>
                <a:ea typeface="Tahoma" pitchFamily="34" charset="0"/>
                <a:cs typeface="Tahoma" pitchFamily="34" charset="0"/>
              </a:rPr>
              <a:t>En 1976 se instala la primera pantalla de SABRE en una agencia de viajes. </a:t>
            </a:r>
          </a:p>
          <a:p>
            <a:r>
              <a:rPr lang="es-AR" dirty="0" smtClean="0">
                <a:latin typeface="Tahoma" pitchFamily="34" charset="0"/>
                <a:ea typeface="Tahoma" pitchFamily="34" charset="0"/>
                <a:cs typeface="Tahoma" pitchFamily="34" charset="0"/>
              </a:rPr>
              <a:t>Para 1980 SABRE se había instalado en más de 1,000 agencias de viajes. </a:t>
            </a:r>
          </a:p>
          <a:p>
            <a:r>
              <a:rPr lang="es-AR" dirty="0" smtClean="0">
                <a:latin typeface="Tahoma" pitchFamily="34" charset="0"/>
                <a:ea typeface="Tahoma" pitchFamily="34" charset="0"/>
                <a:cs typeface="Tahoma" pitchFamily="34" charset="0"/>
              </a:rPr>
              <a:t>Hoy en día SABRE está presente en más de 66.000 agencias de viajes en alrededor de 113 países .</a:t>
            </a:r>
            <a:endParaRPr lang="es-AR" dirty="0">
              <a:latin typeface="Tahoma" pitchFamily="34" charset="0"/>
              <a:ea typeface="Tahoma" pitchFamily="34" charset="0"/>
              <a:cs typeface="Tahoma" pitchFamily="34" charset="0"/>
            </a:endParaRPr>
          </a:p>
        </p:txBody>
      </p:sp>
      <p:pic>
        <p:nvPicPr>
          <p:cNvPr id="19458" name="Picture 2" descr="IBM100 - Sabre"/>
          <p:cNvPicPr>
            <a:picLocks noChangeAspect="1" noChangeArrowheads="1"/>
          </p:cNvPicPr>
          <p:nvPr/>
        </p:nvPicPr>
        <p:blipFill>
          <a:blip r:embed="rId2"/>
          <a:srcRect/>
          <a:stretch>
            <a:fillRect/>
          </a:stretch>
        </p:blipFill>
        <p:spPr bwMode="auto">
          <a:xfrm>
            <a:off x="4544695" y="575324"/>
            <a:ext cx="4247613" cy="2328692"/>
          </a:xfrm>
          <a:prstGeom prst="rect">
            <a:avLst/>
          </a:prstGeom>
          <a:noFill/>
        </p:spPr>
      </p:pic>
      <p:pic>
        <p:nvPicPr>
          <p:cNvPr id="19460" name="Picture 4" descr="AEROLÍNEAS ARGENTINAS renueva acuerdo con SABRE | Publitur"/>
          <p:cNvPicPr>
            <a:picLocks noChangeAspect="1" noChangeArrowheads="1"/>
          </p:cNvPicPr>
          <p:nvPr/>
        </p:nvPicPr>
        <p:blipFill>
          <a:blip r:embed="rId3"/>
          <a:srcRect/>
          <a:stretch>
            <a:fillRect/>
          </a:stretch>
        </p:blipFill>
        <p:spPr bwMode="auto">
          <a:xfrm>
            <a:off x="1557703" y="327074"/>
            <a:ext cx="2873619" cy="1377763"/>
          </a:xfrm>
          <a:prstGeom prst="rect">
            <a:avLst/>
          </a:prstGeom>
          <a:noFill/>
        </p:spPr>
      </p:pic>
      <p:pic>
        <p:nvPicPr>
          <p:cNvPr id="19462" name="Picture 6" descr="IBM100 - SAGE"/>
          <p:cNvPicPr>
            <a:picLocks noChangeAspect="1" noChangeArrowheads="1"/>
          </p:cNvPicPr>
          <p:nvPr/>
        </p:nvPicPr>
        <p:blipFill>
          <a:blip r:embed="rId4"/>
          <a:srcRect/>
          <a:stretch>
            <a:fillRect/>
          </a:stretch>
        </p:blipFill>
        <p:spPr bwMode="auto">
          <a:xfrm>
            <a:off x="3869444" y="3112468"/>
            <a:ext cx="5127287" cy="2894437"/>
          </a:xfrm>
          <a:prstGeom prst="rect">
            <a:avLst/>
          </a:prstGeom>
          <a:noFill/>
        </p:spPr>
      </p:pic>
    </p:spTree>
    <p:extLst>
      <p:ext uri="{BB962C8B-B14F-4D97-AF65-F5344CB8AC3E}">
        <p14:creationId xmlns:p14="http://schemas.microsoft.com/office/powerpoint/2010/main" val="3618407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harles Bachman - Wikipedia, la enciclopedia libre"/>
          <p:cNvPicPr>
            <a:picLocks noChangeAspect="1" noChangeArrowheads="1"/>
          </p:cNvPicPr>
          <p:nvPr/>
        </p:nvPicPr>
        <p:blipFill>
          <a:blip r:embed="rId2"/>
          <a:srcRect/>
          <a:stretch>
            <a:fillRect/>
          </a:stretch>
        </p:blipFill>
        <p:spPr bwMode="auto">
          <a:xfrm>
            <a:off x="6598578" y="445258"/>
            <a:ext cx="2095500" cy="3209926"/>
          </a:xfrm>
          <a:prstGeom prst="rect">
            <a:avLst/>
          </a:prstGeom>
          <a:noFill/>
        </p:spPr>
      </p:pic>
      <p:pic>
        <p:nvPicPr>
          <p:cNvPr id="18436" name="Picture 4" descr="Bases de datos timeline | Timetoast timelines"/>
          <p:cNvPicPr>
            <a:picLocks noChangeAspect="1" noChangeArrowheads="1"/>
          </p:cNvPicPr>
          <p:nvPr/>
        </p:nvPicPr>
        <p:blipFill>
          <a:blip r:embed="rId3"/>
          <a:srcRect t="10207" r="5103" b="19023"/>
          <a:stretch>
            <a:fillRect/>
          </a:stretch>
        </p:blipFill>
        <p:spPr bwMode="auto">
          <a:xfrm>
            <a:off x="3152001" y="0"/>
            <a:ext cx="3294853" cy="1842868"/>
          </a:xfrm>
          <a:prstGeom prst="rect">
            <a:avLst/>
          </a:prstGeom>
          <a:noFill/>
        </p:spPr>
      </p:pic>
      <p:pic>
        <p:nvPicPr>
          <p:cNvPr id="18438" name="Picture 6" descr="Historia y evolución de las Bases de Datos timeline | Timetoast"/>
          <p:cNvPicPr>
            <a:picLocks noChangeAspect="1" noChangeArrowheads="1"/>
          </p:cNvPicPr>
          <p:nvPr/>
        </p:nvPicPr>
        <p:blipFill>
          <a:blip r:embed="rId4"/>
          <a:srcRect/>
          <a:stretch>
            <a:fillRect/>
          </a:stretch>
        </p:blipFill>
        <p:spPr bwMode="auto">
          <a:xfrm>
            <a:off x="3813174" y="3325837"/>
            <a:ext cx="5054599" cy="3032760"/>
          </a:xfrm>
          <a:prstGeom prst="rect">
            <a:avLst/>
          </a:prstGeom>
          <a:noFill/>
        </p:spPr>
      </p:pic>
      <p:sp>
        <p:nvSpPr>
          <p:cNvPr id="3" name="2 Rectángulo"/>
          <p:cNvSpPr/>
          <p:nvPr/>
        </p:nvSpPr>
        <p:spPr>
          <a:xfrm>
            <a:off x="105507" y="1621516"/>
            <a:ext cx="3439551" cy="4770537"/>
          </a:xfrm>
          <a:prstGeom prst="rect">
            <a:avLst/>
          </a:prstGeom>
        </p:spPr>
        <p:txBody>
          <a:bodyPr wrap="square">
            <a:spAutoFit/>
          </a:bodyPr>
          <a:lstStyle/>
          <a:p>
            <a:r>
              <a:rPr lang="es-AR" sz="1600" dirty="0" smtClean="0">
                <a:latin typeface="Tahoma" pitchFamily="34" charset="0"/>
                <a:ea typeface="Tahoma" pitchFamily="34" charset="0"/>
                <a:cs typeface="Tahoma" pitchFamily="34" charset="0"/>
              </a:rPr>
              <a:t>El desarrollo del IDS propuesto por Charles Bachman (que formaba parte de la CODASYL) supuso la creación de un nuevo tipo de sistema de bases de datos conocido como modelo en red que permitió la creación de un estándar en los sistemas de bases de datos gracias a la creación de nuevos lenguajes de sistemas de información.</a:t>
            </a:r>
          </a:p>
          <a:p>
            <a:endParaRPr lang="es-AR" sz="1600" dirty="0" smtClean="0">
              <a:latin typeface="Tahoma" pitchFamily="34" charset="0"/>
              <a:ea typeface="Tahoma" pitchFamily="34" charset="0"/>
              <a:cs typeface="Tahoma" pitchFamily="34" charset="0"/>
            </a:endParaRPr>
          </a:p>
          <a:p>
            <a:r>
              <a:rPr lang="es-A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CODASYL</a:t>
            </a:r>
            <a:r>
              <a:rPr lang="es-AR" sz="1600" dirty="0" smtClean="0">
                <a:latin typeface="Tahoma" pitchFamily="34" charset="0"/>
                <a:ea typeface="Tahoma" pitchFamily="34" charset="0"/>
                <a:cs typeface="Tahoma" pitchFamily="34" charset="0"/>
              </a:rPr>
              <a:t> (Conference on Data Systems Languages) era un consorcio de industrias informáticas que tenían como objetivo la regularización de un lenguaje de programación estándar que pudiera ser utilizado en multitud de ordenadores.</a:t>
            </a:r>
          </a:p>
        </p:txBody>
      </p:sp>
    </p:spTree>
    <p:extLst>
      <p:ext uri="{BB962C8B-B14F-4D97-AF65-F5344CB8AC3E}">
        <p14:creationId xmlns:p14="http://schemas.microsoft.com/office/powerpoint/2010/main" val="564759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82882" y="2032748"/>
            <a:ext cx="5556739" cy="3539430"/>
          </a:xfrm>
          <a:prstGeom prst="rect">
            <a:avLst/>
          </a:prstGeom>
        </p:spPr>
        <p:txBody>
          <a:bodyPr wrap="square">
            <a:spAutoFit/>
          </a:bodyPr>
          <a:lstStyle/>
          <a:p>
            <a:r>
              <a:rPr lang="es-AR" sz="1600" b="1" dirty="0" smtClean="0">
                <a:solidFill>
                  <a:schemeClr val="bg1">
                    <a:lumMod val="5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rPr>
              <a:t>IBM Information Management System (IMS) </a:t>
            </a:r>
            <a:r>
              <a:rPr lang="es-AR" sz="1600" dirty="0" smtClean="0">
                <a:solidFill>
                  <a:schemeClr val="bg1">
                    <a:lumMod val="50000"/>
                  </a:schemeClr>
                </a:solidFill>
                <a:latin typeface="Tahoma" pitchFamily="34" charset="0"/>
                <a:ea typeface="Tahoma" pitchFamily="34" charset="0"/>
                <a:cs typeface="Tahoma" pitchFamily="34" charset="0"/>
              </a:rPr>
              <a:t>es un gestor de bases de datos jerárquicas y un gestor transaccional con alta capacidad de proceso. </a:t>
            </a:r>
          </a:p>
          <a:p>
            <a:r>
              <a:rPr lang="es-AR" sz="1600" dirty="0" smtClean="0">
                <a:solidFill>
                  <a:schemeClr val="bg1">
                    <a:lumMod val="50000"/>
                  </a:schemeClr>
                </a:solidFill>
                <a:latin typeface="Tahoma" pitchFamily="34" charset="0"/>
                <a:ea typeface="Tahoma" pitchFamily="34" charset="0"/>
                <a:cs typeface="Tahoma" pitchFamily="34" charset="0"/>
              </a:rPr>
              <a:t>IBM diseñó el IMS con Rockwell y Caterpillar en 1966 debido al Programa Apolo. El desafío de IBM era inventariar la extensísima lista de materiales del cohete lunar Saturno V y de la nave Apolo. </a:t>
            </a:r>
          </a:p>
          <a:p>
            <a:r>
              <a:rPr lang="es-AR" sz="1600" dirty="0" smtClean="0">
                <a:solidFill>
                  <a:schemeClr val="bg1">
                    <a:lumMod val="50000"/>
                  </a:schemeClr>
                </a:solidFill>
                <a:latin typeface="Tahoma" pitchFamily="34" charset="0"/>
                <a:ea typeface="Tahoma" pitchFamily="34" charset="0"/>
                <a:cs typeface="Tahoma" pitchFamily="34" charset="0"/>
              </a:rPr>
              <a:t>El primer mensaje "IMS READY" apareció en un terminal IBM 2740 en Downey, California un 14 de agosto de 1968. IMS todavía se usa extensamente 40 años después y, con el tiempo, ha visto interesantes desarrollos como el sistema IBM Sistema/360, hoy convertido en z/OS y Sistema z9. Por ejemplo, IMS soporta aplicaciones desarrolladas en Java, JDBC, XML y Servicios Web. </a:t>
            </a:r>
            <a:endParaRPr lang="es-AR" sz="1600" dirty="0">
              <a:latin typeface="Tahoma" pitchFamily="34" charset="0"/>
              <a:ea typeface="Tahoma" pitchFamily="34" charset="0"/>
              <a:cs typeface="Tahoma" pitchFamily="34" charset="0"/>
            </a:endParaRPr>
          </a:p>
        </p:txBody>
      </p:sp>
      <p:pic>
        <p:nvPicPr>
          <p:cNvPr id="17410" name="Picture 2" descr="Database of Databases - IMS - Revision #3"/>
          <p:cNvPicPr>
            <a:picLocks noChangeAspect="1" noChangeArrowheads="1"/>
          </p:cNvPicPr>
          <p:nvPr/>
        </p:nvPicPr>
        <p:blipFill>
          <a:blip r:embed="rId2"/>
          <a:srcRect/>
          <a:stretch>
            <a:fillRect/>
          </a:stretch>
        </p:blipFill>
        <p:spPr bwMode="auto">
          <a:xfrm>
            <a:off x="2378276" y="455444"/>
            <a:ext cx="3994394" cy="1261388"/>
          </a:xfrm>
          <a:prstGeom prst="rect">
            <a:avLst/>
          </a:prstGeom>
          <a:noFill/>
        </p:spPr>
      </p:pic>
      <p:pic>
        <p:nvPicPr>
          <p:cNvPr id="17412" name="Picture 4" descr="IMS Developer - z Systems Developer Community"/>
          <p:cNvPicPr>
            <a:picLocks noChangeAspect="1" noChangeArrowheads="1"/>
          </p:cNvPicPr>
          <p:nvPr/>
        </p:nvPicPr>
        <p:blipFill>
          <a:blip r:embed="rId3"/>
          <a:srcRect/>
          <a:stretch>
            <a:fillRect/>
          </a:stretch>
        </p:blipFill>
        <p:spPr bwMode="auto">
          <a:xfrm>
            <a:off x="6190617" y="2163505"/>
            <a:ext cx="2432880" cy="2432880"/>
          </a:xfrm>
          <a:prstGeom prst="rect">
            <a:avLst/>
          </a:prstGeom>
          <a:noFill/>
        </p:spPr>
      </p:pic>
      <p:pic>
        <p:nvPicPr>
          <p:cNvPr id="17414" name="Picture 6" descr="Transform your IMS with API - IMS UG June 2018 Tokyo"/>
          <p:cNvPicPr>
            <a:picLocks noChangeAspect="1" noChangeArrowheads="1"/>
          </p:cNvPicPr>
          <p:nvPr/>
        </p:nvPicPr>
        <p:blipFill>
          <a:blip r:embed="rId4"/>
          <a:srcRect/>
          <a:stretch>
            <a:fillRect/>
          </a:stretch>
        </p:blipFill>
        <p:spPr bwMode="auto">
          <a:xfrm>
            <a:off x="6289090" y="4706229"/>
            <a:ext cx="2292203" cy="1289813"/>
          </a:xfrm>
          <a:prstGeom prst="rect">
            <a:avLst/>
          </a:prstGeom>
          <a:noFill/>
        </p:spPr>
      </p:pic>
    </p:spTree>
    <p:extLst>
      <p:ext uri="{BB962C8B-B14F-4D97-AF65-F5344CB8AC3E}">
        <p14:creationId xmlns:p14="http://schemas.microsoft.com/office/powerpoint/2010/main" val="2712238327"/>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inas">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1457</TotalTime>
  <Words>1959</Words>
  <Application>Microsoft Office PowerPoint</Application>
  <PresentationFormat>Presentación en pantalla (4:3)</PresentationFormat>
  <Paragraphs>119</Paragraphs>
  <Slides>19</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Arial</vt:lpstr>
      <vt:lpstr>Roboto Slab Regular</vt:lpstr>
      <vt:lpstr>Tahoma</vt:lpstr>
      <vt:lpstr>Wingdings</vt:lpstr>
      <vt:lpstr>Calibri</vt:lpstr>
      <vt:lpstr>Roboto Medium</vt:lpstr>
      <vt:lpstr>Roboto</vt:lpstr>
      <vt:lpstr>marinas</vt:lpstr>
      <vt:lpstr>Historia y evolución de los Sistemas Gestores de Bases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Usuario</cp:lastModifiedBy>
  <cp:revision>102</cp:revision>
  <dcterms:modified xsi:type="dcterms:W3CDTF">2022-05-13T23:23:55Z</dcterms:modified>
</cp:coreProperties>
</file>